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sldIdLst>
    <p:sldId id="256" r:id="rId2"/>
    <p:sldId id="257" r:id="rId3"/>
    <p:sldId id="358" r:id="rId4"/>
    <p:sldId id="266" r:id="rId5"/>
    <p:sldId id="355" r:id="rId6"/>
    <p:sldId id="294" r:id="rId7"/>
    <p:sldId id="259" r:id="rId8"/>
    <p:sldId id="283" r:id="rId9"/>
    <p:sldId id="290" r:id="rId10"/>
    <p:sldId id="377" r:id="rId11"/>
    <p:sldId id="284" r:id="rId12"/>
    <p:sldId id="285" r:id="rId13"/>
    <p:sldId id="374" r:id="rId14"/>
    <p:sldId id="375" r:id="rId15"/>
    <p:sldId id="289" r:id="rId16"/>
    <p:sldId id="264" r:id="rId17"/>
    <p:sldId id="295" r:id="rId18"/>
    <p:sldId id="296" r:id="rId19"/>
    <p:sldId id="368" r:id="rId20"/>
    <p:sldId id="297" r:id="rId21"/>
    <p:sldId id="308" r:id="rId22"/>
    <p:sldId id="309" r:id="rId23"/>
    <p:sldId id="311" r:id="rId24"/>
    <p:sldId id="310" r:id="rId25"/>
    <p:sldId id="312" r:id="rId26"/>
    <p:sldId id="313" r:id="rId27"/>
    <p:sldId id="371" r:id="rId28"/>
    <p:sldId id="317" r:id="rId29"/>
    <p:sldId id="318" r:id="rId30"/>
    <p:sldId id="343" r:id="rId31"/>
    <p:sldId id="319" r:id="rId32"/>
    <p:sldId id="320" r:id="rId33"/>
    <p:sldId id="373" r:id="rId34"/>
    <p:sldId id="321" r:id="rId35"/>
    <p:sldId id="322" r:id="rId36"/>
    <p:sldId id="292" r:id="rId37"/>
    <p:sldId id="356" r:id="rId38"/>
    <p:sldId id="364" r:id="rId39"/>
    <p:sldId id="293" r:id="rId40"/>
    <p:sldId id="282" r:id="rId41"/>
    <p:sldId id="298" r:id="rId42"/>
    <p:sldId id="299" r:id="rId43"/>
    <p:sldId id="300" r:id="rId44"/>
    <p:sldId id="302" r:id="rId45"/>
    <p:sldId id="369" r:id="rId46"/>
    <p:sldId id="301" r:id="rId47"/>
    <p:sldId id="303" r:id="rId48"/>
    <p:sldId id="304" r:id="rId49"/>
    <p:sldId id="305" r:id="rId50"/>
    <p:sldId id="365" r:id="rId51"/>
    <p:sldId id="306" r:id="rId52"/>
    <p:sldId id="307" r:id="rId53"/>
    <p:sldId id="366" r:id="rId54"/>
    <p:sldId id="367" r:id="rId55"/>
    <p:sldId id="370" r:id="rId56"/>
    <p:sldId id="314" r:id="rId57"/>
    <p:sldId id="315" r:id="rId58"/>
    <p:sldId id="316" r:id="rId59"/>
    <p:sldId id="324" r:id="rId60"/>
    <p:sldId id="325" r:id="rId61"/>
    <p:sldId id="376" r:id="rId62"/>
    <p:sldId id="2230" r:id="rId63"/>
    <p:sldId id="326" r:id="rId64"/>
    <p:sldId id="327" r:id="rId65"/>
    <p:sldId id="328" r:id="rId66"/>
    <p:sldId id="329" r:id="rId67"/>
    <p:sldId id="330" r:id="rId68"/>
    <p:sldId id="331" r:id="rId69"/>
    <p:sldId id="335" r:id="rId70"/>
    <p:sldId id="332" r:id="rId71"/>
    <p:sldId id="333" r:id="rId72"/>
    <p:sldId id="334" r:id="rId73"/>
    <p:sldId id="336" r:id="rId74"/>
    <p:sldId id="337" r:id="rId75"/>
    <p:sldId id="338" r:id="rId76"/>
    <p:sldId id="339" r:id="rId77"/>
    <p:sldId id="342" r:id="rId78"/>
    <p:sldId id="340" r:id="rId79"/>
    <p:sldId id="341" r:id="rId80"/>
    <p:sldId id="344" r:id="rId81"/>
    <p:sldId id="345" r:id="rId82"/>
    <p:sldId id="346" r:id="rId83"/>
    <p:sldId id="347" r:id="rId84"/>
    <p:sldId id="348" r:id="rId85"/>
    <p:sldId id="349" r:id="rId86"/>
    <p:sldId id="350" r:id="rId87"/>
    <p:sldId id="351" r:id="rId88"/>
    <p:sldId id="352" r:id="rId89"/>
    <p:sldId id="353" r:id="rId90"/>
    <p:sldId id="354" r:id="rId91"/>
    <p:sldId id="357" r:id="rId92"/>
    <p:sldId id="359" r:id="rId93"/>
    <p:sldId id="360" r:id="rId94"/>
    <p:sldId id="361" r:id="rId95"/>
    <p:sldId id="362" r:id="rId96"/>
    <p:sldId id="363" r:id="rId97"/>
    <p:sldId id="372" r:id="rId98"/>
  </p:sldIdLst>
  <p:sldSz cx="12192000" cy="6858000"/>
  <p:notesSz cx="6858000" cy="9144000"/>
  <p:custShowLst>
    <p:custShow name="Cement" id="0">
      <p:sldLst>
        <p:sld r:id="rId42"/>
        <p:sld r:id="rId43"/>
        <p:sld r:id="rId44"/>
      </p:sldLst>
    </p:custShow>
    <p:custShow name="Coarse Aggregate" id="1">
      <p:sldLst>
        <p:sld r:id="rId45"/>
        <p:sld r:id="rId46"/>
        <p:sld r:id="rId47"/>
        <p:sld r:id="rId48"/>
      </p:sldLst>
    </p:custShow>
    <p:custShow name="Fine Aggregate" id="2">
      <p:sldLst>
        <p:sld r:id="rId49"/>
        <p:sld r:id="rId50"/>
        <p:sld r:id="rId51"/>
      </p:sldLst>
    </p:custShow>
    <p:custShow name="Water" id="3">
      <p:sldLst>
        <p:sld r:id="rId52"/>
      </p:sldLst>
    </p:custShow>
    <p:custShow name="Admixtures" id="4">
      <p:sldLst>
        <p:sld r:id="rId53"/>
      </p:sldLst>
    </p:custShow>
    <p:custShow name="Concrete Mixing" id="5">
      <p:sldLst>
        <p:sld r:id="rId57"/>
        <p:sld r:id="rId58"/>
        <p:sld r:id="rId59"/>
      </p:sldLst>
    </p:custShow>
    <p:custShow name="Concrete Compaction" id="6">
      <p:sldLst>
        <p:sld r:id="rId60"/>
        <p:sld r:id="rId61"/>
      </p:sldLst>
    </p:custShow>
    <p:custShow name="Finishing" id="7">
      <p:sldLst>
        <p:sld r:id="rId64"/>
        <p:sld r:id="rId65"/>
        <p:sld r:id="rId66"/>
        <p:sld r:id="rId67"/>
        <p:sld r:id="rId68"/>
      </p:sldLst>
    </p:custShow>
    <p:custShow name="Texturing" id="8">
      <p:sldLst>
        <p:sld r:id="rId69"/>
        <p:sld r:id="rId70"/>
        <p:sld r:id="rId71"/>
        <p:sld r:id="rId72"/>
        <p:sld r:id="rId73"/>
      </p:sldLst>
    </p:custShow>
    <p:custShow name="Curing" id="9">
      <p:sldLst>
        <p:sld r:id="rId74"/>
        <p:sld r:id="rId75"/>
        <p:sld r:id="rId76"/>
        <p:sld r:id="rId77"/>
        <p:sld r:id="rId78"/>
        <p:sld r:id="rId79"/>
        <p:sld r:id="rId80"/>
      </p:sldLst>
    </p:custShow>
    <p:custShow name="Joints" id="10">
      <p:sldLst>
        <p:sld r:id="rId81"/>
        <p:sld r:id="rId82"/>
        <p:sld r:id="rId83"/>
        <p:sld r:id="rId84"/>
      </p:sldLst>
    </p:custShow>
    <p:custShow name="Sealing" id="11">
      <p:sldLst>
        <p:sld r:id="rId85"/>
        <p:sld r:id="rId86"/>
        <p:sld r:id="rId87"/>
        <p:sld r:id="rId88"/>
        <p:sld r:id="rId89"/>
      </p:sldLst>
    </p:custShow>
    <p:custShow name="Slump" id="12">
      <p:sldLst>
        <p:sld r:id="rId92"/>
        <p:sld r:id="rId93"/>
        <p:sld r:id="rId94"/>
        <p:sld r:id="rId95"/>
        <p:sld r:id="rId96"/>
        <p:sld r:id="rId97"/>
        <p:sld r:id="rId98"/>
      </p:sldLst>
    </p:custShow>
    <p:custShow name="Sealing Compounds" id="13">
      <p:sldLst>
        <p:sld r:id="rId54"/>
      </p:sldLst>
    </p:custShow>
    <p:custShow name="Fibers" id="14">
      <p:sldLst>
        <p:sld r:id="rId55"/>
      </p:sldLst>
    </p:custShow>
    <p:custShow name="Joint Filler Board" id="15">
      <p:sldLst>
        <p:sld r:id="rId56"/>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sMK3L5XA3b4CUiFHjk/Png==" hashData="ir2cHU7cmY4BxkguSwyE4MaYwLAA07qSbMECX1vlJncTvDihrDgtWmZZyO+MXaBOXiT7J9yJaE1yh+V7mnxgaw=="/>
  <p:extLst>
    <p:ext uri="{521415D9-36F7-43E2-AB2F-B90AF26B5E84}">
      <p14:sectionLst xmlns:p14="http://schemas.microsoft.com/office/powerpoint/2010/main">
        <p14:section name="Default Section" id="{5C8BD931-790B-4FA4-A6FE-058511EE2C35}">
          <p14:sldIdLst>
            <p14:sldId id="256"/>
            <p14:sldId id="257"/>
            <p14:sldId id="358"/>
            <p14:sldId id="266"/>
            <p14:sldId id="355"/>
            <p14:sldId id="294"/>
            <p14:sldId id="259"/>
            <p14:sldId id="283"/>
            <p14:sldId id="290"/>
            <p14:sldId id="377"/>
            <p14:sldId id="284"/>
            <p14:sldId id="285"/>
            <p14:sldId id="374"/>
            <p14:sldId id="375"/>
            <p14:sldId id="289"/>
            <p14:sldId id="264"/>
            <p14:sldId id="295"/>
            <p14:sldId id="296"/>
            <p14:sldId id="368"/>
            <p14:sldId id="297"/>
            <p14:sldId id="308"/>
            <p14:sldId id="309"/>
            <p14:sldId id="311"/>
            <p14:sldId id="310"/>
            <p14:sldId id="312"/>
            <p14:sldId id="313"/>
            <p14:sldId id="371"/>
            <p14:sldId id="317"/>
            <p14:sldId id="318"/>
            <p14:sldId id="343"/>
            <p14:sldId id="319"/>
            <p14:sldId id="320"/>
            <p14:sldId id="373"/>
            <p14:sldId id="321"/>
            <p14:sldId id="322"/>
            <p14:sldId id="292"/>
            <p14:sldId id="356"/>
            <p14:sldId id="364"/>
            <p14:sldId id="293"/>
            <p14:sldId id="282"/>
          </p14:sldIdLst>
        </p14:section>
        <p14:section name="Cement" id="{455F815D-AB70-4171-80E3-B22C5BBE45FC}">
          <p14:sldIdLst>
            <p14:sldId id="298"/>
            <p14:sldId id="299"/>
            <p14:sldId id="300"/>
          </p14:sldIdLst>
        </p14:section>
        <p14:section name="Coarse Aggregate" id="{AA7715D5-8765-49AA-A821-9935CA5E8B1A}">
          <p14:sldIdLst>
            <p14:sldId id="302"/>
            <p14:sldId id="369"/>
            <p14:sldId id="301"/>
            <p14:sldId id="303"/>
          </p14:sldIdLst>
        </p14:section>
        <p14:section name="Fine Aggregate" id="{73C9B2E7-EE8B-40F8-858C-828B65C4ACEB}">
          <p14:sldIdLst>
            <p14:sldId id="304"/>
            <p14:sldId id="305"/>
            <p14:sldId id="365"/>
          </p14:sldIdLst>
        </p14:section>
        <p14:section name="Water" id="{CC7B726F-D3CB-4466-AE1E-AD67F64CF92E}">
          <p14:sldIdLst>
            <p14:sldId id="306"/>
          </p14:sldIdLst>
        </p14:section>
        <p14:section name="Admixtures" id="{DD73D6E1-7D1B-482D-9430-025C2AB36002}">
          <p14:sldIdLst>
            <p14:sldId id="307"/>
          </p14:sldIdLst>
        </p14:section>
        <p14:section name="Sealing Compounds" id="{06E3A0F4-3D36-4A57-B55A-DCC3835F9F75}">
          <p14:sldIdLst>
            <p14:sldId id="366"/>
          </p14:sldIdLst>
        </p14:section>
        <p14:section name="Fibers" id="{644FBB8A-3C7D-47DA-AB70-E13D6F626A9C}">
          <p14:sldIdLst>
            <p14:sldId id="367"/>
          </p14:sldIdLst>
        </p14:section>
        <p14:section name="Joint Filler Board" id="{273D9358-86AE-47A8-AA10-9EAD07C70EF9}">
          <p14:sldIdLst>
            <p14:sldId id="370"/>
          </p14:sldIdLst>
        </p14:section>
        <p14:section name="Concrete Mixing" id="{EACE8640-809A-4A1C-8B53-7EDF43A2AA88}">
          <p14:sldIdLst>
            <p14:sldId id="314"/>
            <p14:sldId id="315"/>
            <p14:sldId id="316"/>
          </p14:sldIdLst>
        </p14:section>
        <p14:section name="Concrete Compaction" id="{7D437323-5B00-47B2-89F0-5FECD94A6902}">
          <p14:sldIdLst>
            <p14:sldId id="324"/>
            <p14:sldId id="325"/>
            <p14:sldId id="376"/>
            <p14:sldId id="2230"/>
          </p14:sldIdLst>
        </p14:section>
        <p14:section name="Finishing" id="{03F7B5BC-60D0-467C-813A-4B8AC5986F93}">
          <p14:sldIdLst>
            <p14:sldId id="326"/>
            <p14:sldId id="327"/>
            <p14:sldId id="328"/>
            <p14:sldId id="329"/>
            <p14:sldId id="330"/>
          </p14:sldIdLst>
        </p14:section>
        <p14:section name="Texturing" id="{C75666D9-A1E9-4513-A1AB-2B477CA1E368}">
          <p14:sldIdLst>
            <p14:sldId id="331"/>
            <p14:sldId id="335"/>
            <p14:sldId id="332"/>
            <p14:sldId id="333"/>
            <p14:sldId id="334"/>
          </p14:sldIdLst>
        </p14:section>
        <p14:section name="Curing" id="{65FFE55A-46E5-43B7-9A7B-128425F6AF82}">
          <p14:sldIdLst>
            <p14:sldId id="336"/>
            <p14:sldId id="337"/>
            <p14:sldId id="338"/>
            <p14:sldId id="339"/>
            <p14:sldId id="342"/>
            <p14:sldId id="340"/>
            <p14:sldId id="341"/>
          </p14:sldIdLst>
        </p14:section>
        <p14:section name="Joints" id="{AA53142A-0C20-4DD7-81F5-32C4264FDEB2}">
          <p14:sldIdLst>
            <p14:sldId id="344"/>
            <p14:sldId id="345"/>
            <p14:sldId id="346"/>
            <p14:sldId id="347"/>
          </p14:sldIdLst>
        </p14:section>
        <p14:section name="Sealing" id="{D6524DB3-681E-486F-A09E-EE2ECE90EA82}">
          <p14:sldIdLst>
            <p14:sldId id="348"/>
            <p14:sldId id="349"/>
            <p14:sldId id="350"/>
            <p14:sldId id="351"/>
            <p14:sldId id="352"/>
            <p14:sldId id="353"/>
            <p14:sldId id="354"/>
          </p14:sldIdLst>
        </p14:section>
        <p14:section name="Slump" id="{36D8CD33-632E-4D4D-A63B-250534E3DA4A}">
          <p14:sldIdLst>
            <p14:sldId id="357"/>
            <p14:sldId id="359"/>
            <p14:sldId id="360"/>
            <p14:sldId id="361"/>
            <p14:sldId id="362"/>
            <p14:sldId id="363"/>
            <p14:sldId id="3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B7D038"/>
    <a:srgbClr val="989800"/>
    <a:srgbClr val="A20000"/>
    <a:srgbClr val="C88800"/>
    <a:srgbClr val="4F4F00"/>
    <a:srgbClr val="501000"/>
    <a:srgbClr val="004E9A"/>
    <a:srgbClr val="00204F"/>
    <a:srgbClr val="0024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611" autoAdjust="0"/>
  </p:normalViewPr>
  <p:slideViewPr>
    <p:cSldViewPr snapToGrid="0">
      <p:cViewPr varScale="1">
        <p:scale>
          <a:sx n="72" d="100"/>
          <a:sy n="72" d="100"/>
        </p:scale>
        <p:origin x="1075"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31B3AD-D020-48A8-AEB4-7CA0C9A2A2B0}" type="datetimeFigureOut">
              <a:rPr lang="en-IN" smtClean="0"/>
              <a:t>14-04-2026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5B76EC-CF8A-4662-AB66-A0AE25F57F81}" type="slidenum">
              <a:rPr lang="en-IN" smtClean="0"/>
              <a:t>‹#›</a:t>
            </a:fld>
            <a:endParaRPr lang="en-IN"/>
          </a:p>
        </p:txBody>
      </p:sp>
    </p:spTree>
    <p:extLst>
      <p:ext uri="{BB962C8B-B14F-4D97-AF65-F5344CB8AC3E}">
        <p14:creationId xmlns:p14="http://schemas.microsoft.com/office/powerpoint/2010/main" val="652298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05B76EC-CF8A-4662-AB66-A0AE25F57F81}" type="slidenum">
              <a:rPr lang="en-IN" smtClean="0"/>
              <a:t>14</a:t>
            </a:fld>
            <a:endParaRPr lang="en-IN"/>
          </a:p>
        </p:txBody>
      </p:sp>
    </p:spTree>
    <p:extLst>
      <p:ext uri="{BB962C8B-B14F-4D97-AF65-F5344CB8AC3E}">
        <p14:creationId xmlns:p14="http://schemas.microsoft.com/office/powerpoint/2010/main" val="1604997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05B76EC-CF8A-4662-AB66-A0AE25F57F81}" type="slidenum">
              <a:rPr lang="en-IN" smtClean="0"/>
              <a:t>20</a:t>
            </a:fld>
            <a:endParaRPr lang="en-IN"/>
          </a:p>
        </p:txBody>
      </p:sp>
    </p:spTree>
    <p:extLst>
      <p:ext uri="{BB962C8B-B14F-4D97-AF65-F5344CB8AC3E}">
        <p14:creationId xmlns:p14="http://schemas.microsoft.com/office/powerpoint/2010/main" val="1373712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05B76EC-CF8A-4662-AB66-A0AE25F57F81}" type="slidenum">
              <a:rPr lang="en-IN" smtClean="0"/>
              <a:t>36</a:t>
            </a:fld>
            <a:endParaRPr lang="en-IN"/>
          </a:p>
        </p:txBody>
      </p:sp>
    </p:spTree>
    <p:extLst>
      <p:ext uri="{BB962C8B-B14F-4D97-AF65-F5344CB8AC3E}">
        <p14:creationId xmlns:p14="http://schemas.microsoft.com/office/powerpoint/2010/main" val="294935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05B76EC-CF8A-4662-AB66-A0AE25F57F81}" type="slidenum">
              <a:rPr lang="en-IN" smtClean="0"/>
              <a:t>37</a:t>
            </a:fld>
            <a:endParaRPr lang="en-IN"/>
          </a:p>
        </p:txBody>
      </p:sp>
    </p:spTree>
    <p:extLst>
      <p:ext uri="{BB962C8B-B14F-4D97-AF65-F5344CB8AC3E}">
        <p14:creationId xmlns:p14="http://schemas.microsoft.com/office/powerpoint/2010/main" val="2922879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05B76EC-CF8A-4662-AB66-A0AE25F57F81}" type="slidenum">
              <a:rPr lang="en-IN" smtClean="0"/>
              <a:t>49</a:t>
            </a:fld>
            <a:endParaRPr lang="en-IN"/>
          </a:p>
        </p:txBody>
      </p:sp>
    </p:spTree>
    <p:extLst>
      <p:ext uri="{BB962C8B-B14F-4D97-AF65-F5344CB8AC3E}">
        <p14:creationId xmlns:p14="http://schemas.microsoft.com/office/powerpoint/2010/main" val="1146234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05B76EC-CF8A-4662-AB66-A0AE25F57F81}" type="slidenum">
              <a:rPr lang="en-IN" smtClean="0"/>
              <a:t>50</a:t>
            </a:fld>
            <a:endParaRPr lang="en-IN"/>
          </a:p>
        </p:txBody>
      </p:sp>
    </p:spTree>
    <p:extLst>
      <p:ext uri="{BB962C8B-B14F-4D97-AF65-F5344CB8AC3E}">
        <p14:creationId xmlns:p14="http://schemas.microsoft.com/office/powerpoint/2010/main" val="2078887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DA653-6C58-5BDB-1460-DAC7687535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103E930-002D-DBB1-9DF5-E4C2CFD7B8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340A0D3-2FA9-B27B-7F58-55B75450288E}"/>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5" name="Footer Placeholder 4">
            <a:extLst>
              <a:ext uri="{FF2B5EF4-FFF2-40B4-BE49-F238E27FC236}">
                <a16:creationId xmlns:a16="http://schemas.microsoft.com/office/drawing/2014/main" id="{47ABDAC8-D720-F6CE-5AC5-05906E6930E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2C4066C-ADEE-2E0B-2AED-187D8890E830}"/>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452453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3801E-1DDD-8400-8345-75A22FE83D1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7C29EEE-C438-21E3-C952-64F5F8B3A8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64BAF63-D8FB-C7B5-65A4-20798B3F669B}"/>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5" name="Footer Placeholder 4">
            <a:extLst>
              <a:ext uri="{FF2B5EF4-FFF2-40B4-BE49-F238E27FC236}">
                <a16:creationId xmlns:a16="http://schemas.microsoft.com/office/drawing/2014/main" id="{2CA65557-E2D8-B6BE-06FB-E06A2A18BBC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58B97B-BADC-D3CD-ADDB-98F7DEE77DF0}"/>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2735660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8810-B114-88FB-629C-81F985B7B1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EBB553C-AE67-0C5F-16D4-E80D47D712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B516F0-AC3F-F129-CB9F-6EDD9206FD84}"/>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5" name="Footer Placeholder 4">
            <a:extLst>
              <a:ext uri="{FF2B5EF4-FFF2-40B4-BE49-F238E27FC236}">
                <a16:creationId xmlns:a16="http://schemas.microsoft.com/office/drawing/2014/main" id="{AED93050-A238-5CB8-F413-762840F7F26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460D094-2234-34A0-54DD-BB416426EB6D}"/>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349364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3C1FA-D381-9B39-BEDA-F7D02263073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F3FACCB-DC21-F918-F0DB-3BEC4D7A58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3B13EB6-D6F8-5F76-2562-0473647D9E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EF85D67-0D9B-3C33-1E5B-B58322F76860}"/>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6" name="Footer Placeholder 5">
            <a:extLst>
              <a:ext uri="{FF2B5EF4-FFF2-40B4-BE49-F238E27FC236}">
                <a16:creationId xmlns:a16="http://schemas.microsoft.com/office/drawing/2014/main" id="{619FB196-98E7-ED9C-7506-E533391DBAC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74A24D1-50AC-DCB8-EAA7-2F31CB7DAA91}"/>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516256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E637E-697A-F3BA-E3F1-1C499A28C1D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0ADC051-A146-6C55-2165-77BA97C7C7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24A9ED-97B4-AE33-14FF-7722D5D0F7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6EA89BB-AF27-A10E-03DA-3978ADB361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7876FA-656C-1E3C-3EA5-B67164DB80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F18F2B9-D6E5-29D8-950D-73B3CCA7AEA8}"/>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8" name="Footer Placeholder 7">
            <a:extLst>
              <a:ext uri="{FF2B5EF4-FFF2-40B4-BE49-F238E27FC236}">
                <a16:creationId xmlns:a16="http://schemas.microsoft.com/office/drawing/2014/main" id="{27D41491-4F18-3D4B-040E-FC7A3F898A9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6A726AD-B1BB-7314-5430-6E6ED90DF2C5}"/>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4218037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A186C-654E-FD46-2D73-80C3E72E354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BBECB97-DCF3-2BD5-EA92-7CE1C5DA596B}"/>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4" name="Footer Placeholder 3">
            <a:extLst>
              <a:ext uri="{FF2B5EF4-FFF2-40B4-BE49-F238E27FC236}">
                <a16:creationId xmlns:a16="http://schemas.microsoft.com/office/drawing/2014/main" id="{30149CBF-A379-8590-2367-2716509729F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61CC61E-C636-9915-DE7B-13DA9C435D79}"/>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2354840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7BCE2B-7130-CC0B-5781-C95F0AC91233}"/>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3" name="Footer Placeholder 2">
            <a:extLst>
              <a:ext uri="{FF2B5EF4-FFF2-40B4-BE49-F238E27FC236}">
                <a16:creationId xmlns:a16="http://schemas.microsoft.com/office/drawing/2014/main" id="{CC4F057E-4F94-F9B6-9C3F-8DD09D379A2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B134B54-0F39-FF64-806C-47FB9040A7EC}"/>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989801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4FE2D-01D1-2283-404B-2AD0BB1D2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27681D0-8E4C-2786-6BA2-F73FD0E862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FF27B9E-F344-BBD4-5706-0BBA19473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54322-97ED-A625-91F3-E1205EC518FD}"/>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6" name="Footer Placeholder 5">
            <a:extLst>
              <a:ext uri="{FF2B5EF4-FFF2-40B4-BE49-F238E27FC236}">
                <a16:creationId xmlns:a16="http://schemas.microsoft.com/office/drawing/2014/main" id="{E938532B-ACAC-D4AA-D6A3-E957315A9F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74DC4DE-6E98-8E7A-BFC7-0C1B34D94223}"/>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3005872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BEC0A-FB66-C455-CDC8-538324902E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020C033-A4D1-5E02-34F1-212CE335B2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051F4E6-DEF5-E0AB-C825-B4AA1806B8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6F2CAA-074F-2C29-CC20-6FF13E767DC7}"/>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6" name="Footer Placeholder 5">
            <a:extLst>
              <a:ext uri="{FF2B5EF4-FFF2-40B4-BE49-F238E27FC236}">
                <a16:creationId xmlns:a16="http://schemas.microsoft.com/office/drawing/2014/main" id="{E49AD47F-5230-9FD5-9733-1378476EEC9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404A4B6-DCBD-CDE7-D313-72FD250E6940}"/>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4203574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9F964-5F13-0F71-BE24-4E4630CA106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39BAAD0-6AE8-1BB1-BFC0-FF5EDEA1E1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A4B8BC-39D8-5FDF-7B5D-125B31E9251F}"/>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5" name="Footer Placeholder 4">
            <a:extLst>
              <a:ext uri="{FF2B5EF4-FFF2-40B4-BE49-F238E27FC236}">
                <a16:creationId xmlns:a16="http://schemas.microsoft.com/office/drawing/2014/main" id="{457DEEFD-31F4-EC70-959D-CC6DA96ED92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56A892-F501-0825-887A-35FB0F7C0782}"/>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2509915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33B492-65E2-399C-BE35-042B5F704E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068B4E0-979F-B69B-DFA5-3E01AF114B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903C789-E247-29C2-0553-F2D4C19A8690}"/>
              </a:ext>
            </a:extLst>
          </p:cNvPr>
          <p:cNvSpPr>
            <a:spLocks noGrp="1"/>
          </p:cNvSpPr>
          <p:nvPr>
            <p:ph type="dt" sz="half" idx="10"/>
          </p:nvPr>
        </p:nvSpPr>
        <p:spPr/>
        <p:txBody>
          <a:bodyPr/>
          <a:lstStyle/>
          <a:p>
            <a:fld id="{213EEEC9-D1A8-4BCF-AD87-66C18641FFA2}" type="datetimeFigureOut">
              <a:rPr lang="en-IN" smtClean="0"/>
              <a:t>14-04-2026</a:t>
            </a:fld>
            <a:endParaRPr lang="en-IN"/>
          </a:p>
        </p:txBody>
      </p:sp>
      <p:sp>
        <p:nvSpPr>
          <p:cNvPr id="5" name="Footer Placeholder 4">
            <a:extLst>
              <a:ext uri="{FF2B5EF4-FFF2-40B4-BE49-F238E27FC236}">
                <a16:creationId xmlns:a16="http://schemas.microsoft.com/office/drawing/2014/main" id="{2C61C785-2413-6B79-171F-E00B42F66A9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4F17703-75DF-A928-1BDA-3C827D5D4EF3}"/>
              </a:ext>
            </a:extLst>
          </p:cNvPr>
          <p:cNvSpPr>
            <a:spLocks noGrp="1"/>
          </p:cNvSpPr>
          <p:nvPr>
            <p:ph type="sldNum" sz="quarter" idx="12"/>
          </p:nvPr>
        </p:nvSpPr>
        <p:spPr/>
        <p:txBody>
          <a:bodyPr/>
          <a:lstStyle/>
          <a:p>
            <a:fld id="{371999CF-08AB-4C50-89CF-1B18FEC30C5D}" type="slidenum">
              <a:rPr lang="en-IN" smtClean="0"/>
              <a:t>‹#›</a:t>
            </a:fld>
            <a:endParaRPr lang="en-IN"/>
          </a:p>
        </p:txBody>
      </p:sp>
    </p:spTree>
    <p:extLst>
      <p:ext uri="{BB962C8B-B14F-4D97-AF65-F5344CB8AC3E}">
        <p14:creationId xmlns:p14="http://schemas.microsoft.com/office/powerpoint/2010/main" val="3070031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77D79C-B7BD-E00E-1253-91CB2C0E0B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DFF2CA0-BDAF-AFA7-0746-8ABCD54A2B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2302F2-E8CE-2013-4FC0-D321FF2E16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EEEC9-D1A8-4BCF-AD87-66C18641FFA2}" type="datetimeFigureOut">
              <a:rPr lang="en-IN" smtClean="0"/>
              <a:t>14-04-2026</a:t>
            </a:fld>
            <a:endParaRPr lang="en-IN"/>
          </a:p>
        </p:txBody>
      </p:sp>
      <p:sp>
        <p:nvSpPr>
          <p:cNvPr id="5" name="Footer Placeholder 4">
            <a:extLst>
              <a:ext uri="{FF2B5EF4-FFF2-40B4-BE49-F238E27FC236}">
                <a16:creationId xmlns:a16="http://schemas.microsoft.com/office/drawing/2014/main" id="{6DD4E672-4AB7-3E15-B8A2-F0F2999327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D71A759-38F1-72E1-659F-C19747A469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999CF-08AB-4C50-89CF-1B18FEC30C5D}" type="slidenum">
              <a:rPr lang="en-IN" smtClean="0"/>
              <a:t>‹#›</a:t>
            </a:fld>
            <a:endParaRPr lang="en-IN"/>
          </a:p>
        </p:txBody>
      </p:sp>
    </p:spTree>
    <p:extLst>
      <p:ext uri="{BB962C8B-B14F-4D97-AF65-F5344CB8AC3E}">
        <p14:creationId xmlns:p14="http://schemas.microsoft.com/office/powerpoint/2010/main" val="2495071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g"/></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6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9B3E3-3495-38EE-419C-2537DA5537D7}"/>
              </a:ext>
            </a:extLst>
          </p:cNvPr>
          <p:cNvSpPr>
            <a:spLocks noGrp="1"/>
          </p:cNvSpPr>
          <p:nvPr>
            <p:ph type="ctrTitle"/>
          </p:nvPr>
        </p:nvSpPr>
        <p:spPr>
          <a:xfrm>
            <a:off x="0" y="0"/>
            <a:ext cx="6306532" cy="3252247"/>
          </a:xfrm>
          <a:solidFill>
            <a:schemeClr val="accent4">
              <a:lumMod val="75000"/>
            </a:schemeClr>
          </a:solidFill>
          <a:ln w="19050">
            <a:solidFill>
              <a:schemeClr val="tx1"/>
            </a:solidFill>
          </a:ln>
        </p:spPr>
        <p:txBody>
          <a:bodyPr anchor="ctr">
            <a:normAutofit/>
          </a:bodyPr>
          <a:lstStyle/>
          <a:p>
            <a:r>
              <a:rPr lang="en-IN" sz="4400" dirty="0"/>
              <a:t>Construction and Quality Assurance/Control of Conventional Cement Concrete Pavements</a:t>
            </a:r>
          </a:p>
        </p:txBody>
      </p:sp>
      <p:sp>
        <p:nvSpPr>
          <p:cNvPr id="3" name="Subtitle 2">
            <a:extLst>
              <a:ext uri="{FF2B5EF4-FFF2-40B4-BE49-F238E27FC236}">
                <a16:creationId xmlns:a16="http://schemas.microsoft.com/office/drawing/2014/main" id="{E56A5457-1B32-7E96-031B-D14B0E955D86}"/>
              </a:ext>
            </a:extLst>
          </p:cNvPr>
          <p:cNvSpPr>
            <a:spLocks noGrp="1"/>
          </p:cNvSpPr>
          <p:nvPr>
            <p:ph type="subTitle" idx="1"/>
          </p:nvPr>
        </p:nvSpPr>
        <p:spPr>
          <a:xfrm>
            <a:off x="0" y="3252247"/>
            <a:ext cx="6306532" cy="584462"/>
          </a:xfrm>
          <a:solidFill>
            <a:schemeClr val="accent4">
              <a:lumMod val="40000"/>
              <a:lumOff val="60000"/>
            </a:schemeClr>
          </a:solidFill>
          <a:ln w="12700">
            <a:solidFill>
              <a:schemeClr val="tx1"/>
            </a:solidFill>
          </a:ln>
        </p:spPr>
        <p:txBody>
          <a:bodyPr/>
          <a:lstStyle/>
          <a:p>
            <a:r>
              <a:rPr lang="en-IN" dirty="0"/>
              <a:t>As per MGNREGS/IRC-SP-62 (2014)</a:t>
            </a:r>
          </a:p>
        </p:txBody>
      </p:sp>
      <p:sp>
        <p:nvSpPr>
          <p:cNvPr id="7" name="Rectangle 6">
            <a:extLst>
              <a:ext uri="{FF2B5EF4-FFF2-40B4-BE49-F238E27FC236}">
                <a16:creationId xmlns:a16="http://schemas.microsoft.com/office/drawing/2014/main" id="{3F24B70A-5D7B-40B6-6481-75CAD6E4B457}"/>
              </a:ext>
            </a:extLst>
          </p:cNvPr>
          <p:cNvSpPr/>
          <p:nvPr/>
        </p:nvSpPr>
        <p:spPr>
          <a:xfrm>
            <a:off x="0" y="3252248"/>
            <a:ext cx="6306531" cy="3605752"/>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Compiled by</a:t>
            </a:r>
          </a:p>
          <a:p>
            <a:pPr algn="ctr"/>
            <a:r>
              <a:rPr lang="en-IN" dirty="0" err="1"/>
              <a:t>Y.Narasimha</a:t>
            </a:r>
            <a:r>
              <a:rPr lang="en-IN" dirty="0"/>
              <a:t> Rao, </a:t>
            </a:r>
            <a:r>
              <a:rPr lang="en-IN" baseline="-25000" dirty="0"/>
              <a:t>B.E. (Hons) [Civil]. </a:t>
            </a:r>
            <a:r>
              <a:rPr lang="en-IN" baseline="-25000" dirty="0" err="1"/>
              <a:t>M.Tech</a:t>
            </a:r>
            <a:r>
              <a:rPr lang="en-IN" baseline="-25000" dirty="0"/>
              <a:t> [Computer Science]</a:t>
            </a:r>
          </a:p>
          <a:p>
            <a:pPr algn="ctr"/>
            <a:r>
              <a:rPr lang="en-IN" dirty="0"/>
              <a:t>Project Advisor, APRRP (PMC), </a:t>
            </a:r>
          </a:p>
          <a:p>
            <a:pPr algn="ctr"/>
            <a:r>
              <a:rPr lang="en-IN" dirty="0"/>
              <a:t>Asian Infrastructure Investment Bank (AIIB)</a:t>
            </a:r>
          </a:p>
          <a:p>
            <a:pPr algn="ctr"/>
            <a:r>
              <a:rPr lang="en-IN" dirty="0"/>
              <a:t>&amp;</a:t>
            </a:r>
          </a:p>
          <a:p>
            <a:pPr algn="ctr"/>
            <a:r>
              <a:rPr lang="en-IN" dirty="0"/>
              <a:t>Superintending Engineer (Retd)</a:t>
            </a:r>
          </a:p>
          <a:p>
            <a:pPr algn="ctr"/>
            <a:r>
              <a:rPr lang="en-IN" dirty="0"/>
              <a:t>PR Engineering Department, </a:t>
            </a:r>
            <a:r>
              <a:rPr lang="en-IN" dirty="0" err="1"/>
              <a:t>GoAP</a:t>
            </a:r>
            <a:r>
              <a:rPr lang="en-IN" dirty="0"/>
              <a:t> </a:t>
            </a:r>
          </a:p>
        </p:txBody>
      </p:sp>
      <p:pic>
        <p:nvPicPr>
          <p:cNvPr id="6" name="Picture 5">
            <a:extLst>
              <a:ext uri="{FF2B5EF4-FFF2-40B4-BE49-F238E27FC236}">
                <a16:creationId xmlns:a16="http://schemas.microsoft.com/office/drawing/2014/main" id="{DC04A210-8E94-E4DD-7E27-F536CE4CE5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6532" y="4710"/>
            <a:ext cx="5885468" cy="6853290"/>
          </a:xfrm>
          <a:prstGeom prst="rect">
            <a:avLst/>
          </a:prstGeom>
        </p:spPr>
      </p:pic>
    </p:spTree>
    <p:extLst>
      <p:ext uri="{BB962C8B-B14F-4D97-AF65-F5344CB8AC3E}">
        <p14:creationId xmlns:p14="http://schemas.microsoft.com/office/powerpoint/2010/main" val="2570663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838200" y="365126"/>
            <a:ext cx="10515600" cy="1048896"/>
          </a:xfrm>
          <a:solidFill>
            <a:schemeClr val="accent2">
              <a:lumMod val="75000"/>
            </a:schemeClr>
          </a:solidFill>
          <a:ln w="9525">
            <a:solidFill>
              <a:schemeClr val="tx1"/>
            </a:solidFill>
          </a:ln>
        </p:spPr>
        <p:txBody>
          <a:bodyPr/>
          <a:lstStyle/>
          <a:p>
            <a:r>
              <a:rPr lang="en-IN" dirty="0">
                <a:solidFill>
                  <a:schemeClr val="bg1"/>
                </a:solidFill>
              </a:rPr>
              <a:t>Acknowledgements</a:t>
            </a:r>
          </a:p>
        </p:txBody>
      </p:sp>
      <p:sp>
        <p:nvSpPr>
          <p:cNvPr id="9" name="Action Button: Go Forward or Next 8">
            <a:hlinkClick r:id="" action="ppaction://hlinkshowjump?jump=nextslide" highlightClick="1"/>
            <a:extLst>
              <a:ext uri="{FF2B5EF4-FFF2-40B4-BE49-F238E27FC236}">
                <a16:creationId xmlns:a16="http://schemas.microsoft.com/office/drawing/2014/main" id="{2E49B887-2DB3-45B8-440C-7E6DEE3DB7D8}"/>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Rounded Corners 3">
            <a:extLst>
              <a:ext uri="{FF2B5EF4-FFF2-40B4-BE49-F238E27FC236}">
                <a16:creationId xmlns:a16="http://schemas.microsoft.com/office/drawing/2014/main" id="{F6AE1CCB-976C-3D3F-30BB-794C6890D9EE}"/>
              </a:ext>
            </a:extLst>
          </p:cNvPr>
          <p:cNvSpPr/>
          <p:nvPr/>
        </p:nvSpPr>
        <p:spPr>
          <a:xfrm>
            <a:off x="1442301" y="2271860"/>
            <a:ext cx="9172280" cy="3082565"/>
          </a:xfrm>
          <a:prstGeom prst="roundRect">
            <a:avLst/>
          </a:prstGeom>
          <a:solidFill>
            <a:schemeClr val="tx2">
              <a:lumMod val="5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800" dirty="0"/>
              <a:t>Contribution of Er. </a:t>
            </a:r>
            <a:r>
              <a:rPr lang="en-IN" sz="2800" dirty="0" err="1"/>
              <a:t>K.Prabhakar</a:t>
            </a:r>
            <a:r>
              <a:rPr lang="en-IN" sz="2800" dirty="0"/>
              <a:t> Reddy, Project Advisor, APRRP (PMC) is gratefully acknowledged in the preparation of this presentation</a:t>
            </a:r>
          </a:p>
        </p:txBody>
      </p:sp>
    </p:spTree>
    <p:extLst>
      <p:ext uri="{BB962C8B-B14F-4D97-AF65-F5344CB8AC3E}">
        <p14:creationId xmlns:p14="http://schemas.microsoft.com/office/powerpoint/2010/main" val="22181686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838200" y="365126"/>
            <a:ext cx="10515600" cy="1048896"/>
          </a:xfrm>
          <a:solidFill>
            <a:schemeClr val="accent2">
              <a:lumMod val="75000"/>
            </a:schemeClr>
          </a:solidFill>
          <a:ln w="9525">
            <a:solidFill>
              <a:schemeClr val="tx1"/>
            </a:solidFill>
          </a:ln>
        </p:spPr>
        <p:txBody>
          <a:bodyPr/>
          <a:lstStyle/>
          <a:p>
            <a:r>
              <a:rPr lang="en-IN" dirty="0">
                <a:solidFill>
                  <a:schemeClr val="bg1"/>
                </a:solidFill>
              </a:rPr>
              <a:t>Scope</a:t>
            </a:r>
          </a:p>
        </p:txBody>
      </p:sp>
      <p:sp>
        <p:nvSpPr>
          <p:cNvPr id="9" name="Action Button: Go Forward or Next 8">
            <a:hlinkClick r:id="" action="ppaction://hlinkshowjump?jump=nextslide" highlightClick="1"/>
            <a:extLst>
              <a:ext uri="{FF2B5EF4-FFF2-40B4-BE49-F238E27FC236}">
                <a16:creationId xmlns:a16="http://schemas.microsoft.com/office/drawing/2014/main" id="{2E49B887-2DB3-45B8-440C-7E6DEE3DB7D8}"/>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Rounded Corners 3">
            <a:extLst>
              <a:ext uri="{FF2B5EF4-FFF2-40B4-BE49-F238E27FC236}">
                <a16:creationId xmlns:a16="http://schemas.microsoft.com/office/drawing/2014/main" id="{F6AE1CCB-976C-3D3F-30BB-794C6890D9EE}"/>
              </a:ext>
            </a:extLst>
          </p:cNvPr>
          <p:cNvSpPr/>
          <p:nvPr/>
        </p:nvSpPr>
        <p:spPr>
          <a:xfrm>
            <a:off x="1787741" y="4651921"/>
            <a:ext cx="9172280" cy="732880"/>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sz="2800" dirty="0"/>
              <a:t>Scope of the Presentation is limited to ‘CC Pavement’ Layer</a:t>
            </a:r>
          </a:p>
        </p:txBody>
      </p:sp>
      <p:sp>
        <p:nvSpPr>
          <p:cNvPr id="3" name="Rectangle: Rounded Corners 2">
            <a:extLst>
              <a:ext uri="{FF2B5EF4-FFF2-40B4-BE49-F238E27FC236}">
                <a16:creationId xmlns:a16="http://schemas.microsoft.com/office/drawing/2014/main" id="{21A4AEC2-3CBD-8C68-47DD-53528159A71C}"/>
              </a:ext>
            </a:extLst>
          </p:cNvPr>
          <p:cNvSpPr/>
          <p:nvPr/>
        </p:nvSpPr>
        <p:spPr>
          <a:xfrm>
            <a:off x="1787741" y="1723221"/>
            <a:ext cx="9172280" cy="2584620"/>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sz="2800" dirty="0"/>
              <a:t>Construction of CC Road involves:</a:t>
            </a:r>
          </a:p>
          <a:p>
            <a:pPr marL="914400" lvl="1" indent="-457200">
              <a:buFont typeface="Wingdings" panose="05000000000000000000" pitchFamily="2" charset="2"/>
              <a:buChar char="ü"/>
            </a:pPr>
            <a:r>
              <a:rPr lang="en-IN" sz="2800" dirty="0"/>
              <a:t>Subgrade</a:t>
            </a:r>
          </a:p>
          <a:p>
            <a:pPr marL="914400" lvl="1" indent="-457200">
              <a:buFont typeface="Wingdings" panose="05000000000000000000" pitchFamily="2" charset="2"/>
              <a:buChar char="ü"/>
            </a:pPr>
            <a:r>
              <a:rPr lang="en-IN" sz="2800" dirty="0"/>
              <a:t>Sub-Base</a:t>
            </a:r>
          </a:p>
          <a:p>
            <a:pPr marL="914400" lvl="1" indent="-457200">
              <a:buFont typeface="Wingdings" panose="05000000000000000000" pitchFamily="2" charset="2"/>
              <a:buChar char="ü"/>
            </a:pPr>
            <a:r>
              <a:rPr lang="en-IN" sz="2800" dirty="0"/>
              <a:t>Base Course</a:t>
            </a:r>
          </a:p>
          <a:p>
            <a:pPr marL="914400" lvl="1" indent="-457200">
              <a:buFont typeface="Wingdings" panose="05000000000000000000" pitchFamily="2" charset="2"/>
              <a:buChar char="ü"/>
            </a:pPr>
            <a:r>
              <a:rPr lang="en-IN" sz="2800" dirty="0"/>
              <a:t>CC Pavement</a:t>
            </a:r>
          </a:p>
        </p:txBody>
      </p:sp>
    </p:spTree>
    <p:extLst>
      <p:ext uri="{BB962C8B-B14F-4D97-AF65-F5344CB8AC3E}">
        <p14:creationId xmlns:p14="http://schemas.microsoft.com/office/powerpoint/2010/main" val="2749716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2000"/>
                                        <p:tgtEl>
                                          <p:spTgt spid="9"/>
                                        </p:tgtEl>
                                      </p:cBhvr>
                                    </p:animEffect>
                                  </p:childTnLst>
                                </p:cTn>
                              </p:par>
                            </p:childTnLst>
                          </p:cTn>
                        </p:par>
                        <p:par>
                          <p:cTn id="12" fill="hold">
                            <p:stCondLst>
                              <p:cond delay="6000"/>
                            </p:stCondLst>
                            <p:childTnLst>
                              <p:par>
                                <p:cTn id="13" presetID="22" presetClass="entr" presetSubtype="8" fill="hold" grpId="0" nodeType="after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34DC5A03-EE88-E99C-9B84-FB11FE8ADC69}"/>
                  </a:ext>
                </a:extLst>
              </p:cNvPr>
              <p:cNvGraphicFramePr>
                <a:graphicFrameLocks noGrp="1"/>
              </p:cNvGraphicFramePr>
              <p:nvPr>
                <p:extLst>
                  <p:ext uri="{D42A27DB-BD31-4B8C-83A1-F6EECF244321}">
                    <p14:modId xmlns:p14="http://schemas.microsoft.com/office/powerpoint/2010/main" val="3268631008"/>
                  </p:ext>
                </p:extLst>
              </p:nvPr>
            </p:nvGraphicFramePr>
            <p:xfrm>
              <a:off x="0" y="747030"/>
              <a:ext cx="12192000" cy="6110969"/>
            </p:xfrm>
            <a:graphic>
              <a:graphicData uri="http://schemas.openxmlformats.org/drawingml/2006/table">
                <a:tbl>
                  <a:tblPr firstRow="1" bandRow="1">
                    <a:tableStyleId>{5C22544A-7EE6-4342-B048-85BDC9FD1C3A}</a:tableStyleId>
                  </a:tblPr>
                  <a:tblGrid>
                    <a:gridCol w="2969443">
                      <a:extLst>
                        <a:ext uri="{9D8B030D-6E8A-4147-A177-3AD203B41FA5}">
                          <a16:colId xmlns:a16="http://schemas.microsoft.com/office/drawing/2014/main" val="1704938809"/>
                        </a:ext>
                      </a:extLst>
                    </a:gridCol>
                    <a:gridCol w="2300141">
                      <a:extLst>
                        <a:ext uri="{9D8B030D-6E8A-4147-A177-3AD203B41FA5}">
                          <a16:colId xmlns:a16="http://schemas.microsoft.com/office/drawing/2014/main" val="4114141461"/>
                        </a:ext>
                      </a:extLst>
                    </a:gridCol>
                    <a:gridCol w="2318993">
                      <a:extLst>
                        <a:ext uri="{9D8B030D-6E8A-4147-A177-3AD203B41FA5}">
                          <a16:colId xmlns:a16="http://schemas.microsoft.com/office/drawing/2014/main" val="472196497"/>
                        </a:ext>
                      </a:extLst>
                    </a:gridCol>
                    <a:gridCol w="2205872">
                      <a:extLst>
                        <a:ext uri="{9D8B030D-6E8A-4147-A177-3AD203B41FA5}">
                          <a16:colId xmlns:a16="http://schemas.microsoft.com/office/drawing/2014/main" val="2734305470"/>
                        </a:ext>
                      </a:extLst>
                    </a:gridCol>
                    <a:gridCol w="2397551">
                      <a:extLst>
                        <a:ext uri="{9D8B030D-6E8A-4147-A177-3AD203B41FA5}">
                          <a16:colId xmlns:a16="http://schemas.microsoft.com/office/drawing/2014/main" val="3394307428"/>
                        </a:ext>
                      </a:extLst>
                    </a:gridCol>
                  </a:tblGrid>
                  <a:tr h="469161">
                    <a:tc rowSpan="2">
                      <a:txBody>
                        <a:bodyPr/>
                        <a:lstStyle/>
                        <a:p>
                          <a:r>
                            <a:rPr lang="en-IN" sz="2200" dirty="0"/>
                            <a:t>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200" dirty="0"/>
                            <a:t>Low-Volume Roads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200" dirty="0"/>
                            <a:t>High-Volume Roads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0140484"/>
                      </a:ext>
                    </a:extLst>
                  </a:tr>
                  <a:tr h="435650">
                    <a:tc vMerge="1">
                      <a:txBody>
                        <a:bodyPr/>
                        <a:lstStyle/>
                        <a:p>
                          <a:endParaRPr lang="en-IN" sz="2400" dirty="0"/>
                        </a:p>
                      </a:txBody>
                      <a:tcPr/>
                    </a:tc>
                    <a:tc>
                      <a:txBody>
                        <a:bodyPr/>
                        <a:lstStyle/>
                        <a:p>
                          <a:r>
                            <a:rPr lang="en-IN" sz="2000" dirty="0"/>
                            <a:t>Flexible Pavement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BFF"/>
                        </a:solidFill>
                      </a:tcPr>
                    </a:tc>
                    <a:tc>
                      <a:txBody>
                        <a:bodyPr/>
                        <a:lstStyle/>
                        <a:p>
                          <a:r>
                            <a:rPr lang="en-IN" sz="2000"/>
                            <a:t>Rigid (CC) Pavement</a:t>
                          </a: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BFF"/>
                        </a:solidFill>
                      </a:tcPr>
                    </a:tc>
                    <a:tc>
                      <a:txBody>
                        <a:bodyPr/>
                        <a:lstStyle/>
                        <a:p>
                          <a:r>
                            <a:rPr lang="en-IN" sz="2000" dirty="0"/>
                            <a:t>Flexible Pavement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BFF"/>
                        </a:solidFill>
                      </a:tcPr>
                    </a:tc>
                    <a:tc>
                      <a:txBody>
                        <a:bodyPr/>
                        <a:lstStyle/>
                        <a:p>
                          <a:r>
                            <a:rPr lang="en-IN" sz="2000" dirty="0"/>
                            <a:t>Rigid (CC) Pavement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BFF"/>
                        </a:solidFill>
                      </a:tcPr>
                    </a:tc>
                    <a:extLst>
                      <a:ext uri="{0D108BD9-81ED-4DB2-BD59-A6C34878D82A}">
                        <a16:rowId xmlns:a16="http://schemas.microsoft.com/office/drawing/2014/main" val="381423337"/>
                      </a:ext>
                    </a:extLst>
                  </a:tr>
                  <a:tr h="715056">
                    <a:tc rowSpan="2">
                      <a:txBody>
                        <a:bodyPr/>
                        <a:lstStyle/>
                        <a:p>
                          <a:r>
                            <a:rPr lang="en-IN" sz="2000" dirty="0"/>
                            <a:t>IRC Codes/</a:t>
                          </a:r>
                        </a:p>
                        <a:p>
                          <a:r>
                            <a:rPr lang="en-IN" sz="2000" dirty="0"/>
                            <a:t>Specifications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IRC-SP-72 (2015)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t>IRC-SP-62 (2014)</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t>IRC-15 (2017)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IRC-SP-37 (2018)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IRC-SP-58</a:t>
                          </a:r>
                        </a:p>
                        <a:p>
                          <a:r>
                            <a:rPr lang="en-IN" sz="2000" dirty="0"/>
                            <a:t>IRC-15 (2017)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5169538"/>
                      </a:ext>
                    </a:extLst>
                  </a:tr>
                  <a:tr h="469161">
                    <a:tc vMerge="1">
                      <a:txBody>
                        <a:bodyPr/>
                        <a:lstStyle/>
                        <a:p>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err="1"/>
                            <a:t>MoRD</a:t>
                          </a:r>
                          <a:r>
                            <a:rPr lang="en-IN" sz="2000" dirty="0"/>
                            <a:t> (2014)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err="1"/>
                            <a:t>MoRTH</a:t>
                          </a:r>
                          <a:r>
                            <a:rPr lang="en-IN" sz="2000" dirty="0"/>
                            <a:t> – 5</a:t>
                          </a:r>
                          <a:r>
                            <a:rPr lang="en-IN" sz="2000" baseline="30000" dirty="0"/>
                            <a:t>th</a:t>
                          </a:r>
                          <a:r>
                            <a:rPr lang="en-IN" sz="2000" dirty="0"/>
                            <a:t> Revision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7965181"/>
                      </a:ext>
                    </a:extLst>
                  </a:tr>
                  <a:tr h="1025950">
                    <a:tc>
                      <a:txBody>
                        <a:bodyPr/>
                        <a:lstStyle/>
                        <a:p>
                          <a:r>
                            <a:rPr lang="en-IN" sz="2000" dirty="0"/>
                            <a:t>Classification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IN" sz="2000" dirty="0"/>
                            <a:t>VR: Village Roads</a:t>
                          </a:r>
                        </a:p>
                        <a:p>
                          <a:r>
                            <a:rPr lang="en-IN" sz="2000" dirty="0"/>
                            <a:t>ODR: Other District Roads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IN" sz="2000" dirty="0"/>
                            <a:t>MDR: Major District Roads</a:t>
                          </a:r>
                        </a:p>
                        <a:p>
                          <a:r>
                            <a:rPr lang="en-IN" sz="2000" dirty="0"/>
                            <a:t>SH: State Highways</a:t>
                          </a:r>
                        </a:p>
                        <a:p>
                          <a:r>
                            <a:rPr lang="en-IN" sz="2000" dirty="0"/>
                            <a:t>NH: National Highways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5543463"/>
                      </a:ext>
                    </a:extLst>
                  </a:tr>
                  <a:tr h="404162">
                    <a:tc>
                      <a:txBody>
                        <a:bodyPr/>
                        <a:lstStyle/>
                        <a:p>
                          <a:r>
                            <a:rPr lang="en-IN" sz="2000" dirty="0"/>
                            <a:t>Design Period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10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20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20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30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9210879"/>
                      </a:ext>
                    </a:extLst>
                  </a:tr>
                  <a:tr h="404162">
                    <a:tc>
                      <a:txBody>
                        <a:bodyPr/>
                        <a:lstStyle/>
                        <a:p>
                          <a:r>
                            <a:rPr lang="en-IN" sz="2000" dirty="0"/>
                            <a:t>Traffic 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 2 MSA*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t>≤ 450 CVPD**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&gt; 2 MSA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&gt; 450 CVPD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7939921"/>
                      </a:ext>
                    </a:extLst>
                  </a:tr>
                  <a:tr h="469161">
                    <a:tc>
                      <a:txBody>
                        <a:bodyPr/>
                        <a:lstStyle/>
                        <a:p>
                          <a:r>
                            <a:rPr lang="en-IN" sz="2000" dirty="0"/>
                            <a:t>Traffic 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3 </a:t>
                          </a:r>
                          <a14:m>
                            <m:oMath xmlns:m="http://schemas.openxmlformats.org/officeDocument/2006/math">
                              <m:r>
                                <a:rPr lang="en-IN" sz="2000" i="1" smtClean="0">
                                  <a:latin typeface="Cambria Math" panose="02040503050406030204" pitchFamily="18" charset="0"/>
                                  <a:ea typeface="Cambria Math" panose="02040503050406030204" pitchFamily="18" charset="0"/>
                                </a:rPr>
                                <m:t>×</m:t>
                              </m:r>
                            </m:oMath>
                          </a14:m>
                          <a:r>
                            <a:rPr lang="en-IN" sz="2000" dirty="0"/>
                            <a:t> 24 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7 </a:t>
                          </a:r>
                          <a14:m>
                            <m:oMath xmlns:m="http://schemas.openxmlformats.org/officeDocument/2006/math">
                              <m:r>
                                <a:rPr lang="en-IN" sz="2000" i="1" smtClean="0">
                                  <a:latin typeface="Cambria Math" panose="02040503050406030204" pitchFamily="18" charset="0"/>
                                  <a:ea typeface="Cambria Math" panose="02040503050406030204" pitchFamily="18" charset="0"/>
                                </a:rPr>
                                <m:t>×</m:t>
                              </m:r>
                            </m:oMath>
                          </a14:m>
                          <a:r>
                            <a:rPr lang="en-IN" sz="2000" dirty="0"/>
                            <a:t> 24 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4296233"/>
                      </a:ext>
                    </a:extLst>
                  </a:tr>
                  <a:tr h="404162">
                    <a:tc>
                      <a:txBody>
                        <a:bodyPr/>
                        <a:lstStyle/>
                        <a:p>
                          <a:r>
                            <a:rPr lang="en-IN" sz="2000" dirty="0"/>
                            <a:t>Traffic Growth 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gridSpan="2">
                      <a:txBody>
                        <a:bodyPr/>
                        <a:lstStyle/>
                        <a:p>
                          <a:pPr algn="ctr"/>
                          <a:r>
                            <a:rPr lang="en-IN" sz="2000"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4195870799"/>
                      </a:ext>
                    </a:extLst>
                  </a:tr>
                  <a:tr h="404162">
                    <a:tc>
                      <a:txBody>
                        <a:bodyPr/>
                        <a:lstStyle/>
                        <a:p>
                          <a:r>
                            <a:rPr lang="en-IN" sz="2000" dirty="0"/>
                            <a:t>Subgrade Thickness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300 mm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500 mm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5772694"/>
                      </a:ext>
                    </a:extLst>
                  </a:tr>
                  <a:tr h="441021">
                    <a:tc>
                      <a:txBody>
                        <a:bodyPr/>
                        <a:lstStyle/>
                        <a:p>
                          <a:r>
                            <a:rPr lang="en-IN" sz="2000" dirty="0"/>
                            <a:t>Subgrade CBR Required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000" dirty="0"/>
                            <a:t>≥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000" dirty="0"/>
                            <a:t>≥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 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9516135"/>
                      </a:ext>
                    </a:extLst>
                  </a:tr>
                  <a:tr h="469161">
                    <a:tc gridSpan="5">
                      <a:txBody>
                        <a:bodyPr/>
                        <a:lstStyle/>
                        <a:p>
                          <a:pPr marL="0" indent="0">
                            <a:buFont typeface="Arial" panose="020B0604020202020204" pitchFamily="34" charset="0"/>
                            <a:buNone/>
                          </a:pPr>
                          <a:r>
                            <a:rPr lang="en-IN" sz="2000" dirty="0"/>
                            <a:t>*MSA : Million Standard Axels applied over design period ; ** CVPD : Commercial Vehicles/Day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indent="0">
                            <a:buFont typeface="Arial" panose="020B0604020202020204" pitchFamily="34" charset="0"/>
                            <a:buNone/>
                          </a:pPr>
                          <a:endParaRPr lang="en-IN" sz="2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9285834"/>
                      </a:ext>
                    </a:extLst>
                  </a:tr>
                </a:tbl>
              </a:graphicData>
            </a:graphic>
          </p:graphicFrame>
        </mc:Choice>
        <mc:Fallback xmlns="">
          <p:graphicFrame>
            <p:nvGraphicFramePr>
              <p:cNvPr id="8" name="Table 7">
                <a:extLst>
                  <a:ext uri="{FF2B5EF4-FFF2-40B4-BE49-F238E27FC236}">
                    <a16:creationId xmlns:a16="http://schemas.microsoft.com/office/drawing/2014/main" id="{34DC5A03-EE88-E99C-9B84-FB11FE8ADC69}"/>
                  </a:ext>
                </a:extLst>
              </p:cNvPr>
              <p:cNvGraphicFramePr>
                <a:graphicFrameLocks noGrp="1"/>
              </p:cNvGraphicFramePr>
              <p:nvPr>
                <p:extLst>
                  <p:ext uri="{D42A27DB-BD31-4B8C-83A1-F6EECF244321}">
                    <p14:modId xmlns:p14="http://schemas.microsoft.com/office/powerpoint/2010/main" val="3268631008"/>
                  </p:ext>
                </p:extLst>
              </p:nvPr>
            </p:nvGraphicFramePr>
            <p:xfrm>
              <a:off x="0" y="747030"/>
              <a:ext cx="12192000" cy="6110969"/>
            </p:xfrm>
            <a:graphic>
              <a:graphicData uri="http://schemas.openxmlformats.org/drawingml/2006/table">
                <a:tbl>
                  <a:tblPr firstRow="1" bandRow="1">
                    <a:tableStyleId>{5C22544A-7EE6-4342-B048-85BDC9FD1C3A}</a:tableStyleId>
                  </a:tblPr>
                  <a:tblGrid>
                    <a:gridCol w="2969443">
                      <a:extLst>
                        <a:ext uri="{9D8B030D-6E8A-4147-A177-3AD203B41FA5}">
                          <a16:colId xmlns:a16="http://schemas.microsoft.com/office/drawing/2014/main" val="1704938809"/>
                        </a:ext>
                      </a:extLst>
                    </a:gridCol>
                    <a:gridCol w="2300141">
                      <a:extLst>
                        <a:ext uri="{9D8B030D-6E8A-4147-A177-3AD203B41FA5}">
                          <a16:colId xmlns:a16="http://schemas.microsoft.com/office/drawing/2014/main" val="4114141461"/>
                        </a:ext>
                      </a:extLst>
                    </a:gridCol>
                    <a:gridCol w="2318993">
                      <a:extLst>
                        <a:ext uri="{9D8B030D-6E8A-4147-A177-3AD203B41FA5}">
                          <a16:colId xmlns:a16="http://schemas.microsoft.com/office/drawing/2014/main" val="472196497"/>
                        </a:ext>
                      </a:extLst>
                    </a:gridCol>
                    <a:gridCol w="2205872">
                      <a:extLst>
                        <a:ext uri="{9D8B030D-6E8A-4147-A177-3AD203B41FA5}">
                          <a16:colId xmlns:a16="http://schemas.microsoft.com/office/drawing/2014/main" val="2734305470"/>
                        </a:ext>
                      </a:extLst>
                    </a:gridCol>
                    <a:gridCol w="2397551">
                      <a:extLst>
                        <a:ext uri="{9D8B030D-6E8A-4147-A177-3AD203B41FA5}">
                          <a16:colId xmlns:a16="http://schemas.microsoft.com/office/drawing/2014/main" val="3394307428"/>
                        </a:ext>
                      </a:extLst>
                    </a:gridCol>
                  </a:tblGrid>
                  <a:tr h="469161">
                    <a:tc rowSpan="2">
                      <a:txBody>
                        <a:bodyPr/>
                        <a:lstStyle/>
                        <a:p>
                          <a:r>
                            <a:rPr lang="en-IN" sz="2200" dirty="0"/>
                            <a:t>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200" dirty="0"/>
                            <a:t>Low-Volume Roads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200" dirty="0"/>
                            <a:t>High-Volume Roads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0140484"/>
                      </a:ext>
                    </a:extLst>
                  </a:tr>
                  <a:tr h="435650">
                    <a:tc vMerge="1">
                      <a:txBody>
                        <a:bodyPr/>
                        <a:lstStyle/>
                        <a:p>
                          <a:endParaRPr lang="en-IN" sz="2400" dirty="0"/>
                        </a:p>
                      </a:txBody>
                      <a:tcPr/>
                    </a:tc>
                    <a:tc>
                      <a:txBody>
                        <a:bodyPr/>
                        <a:lstStyle/>
                        <a:p>
                          <a:r>
                            <a:rPr lang="en-IN" sz="2000" dirty="0"/>
                            <a:t>Flexible Pavement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BFF"/>
                        </a:solidFill>
                      </a:tcPr>
                    </a:tc>
                    <a:tc>
                      <a:txBody>
                        <a:bodyPr/>
                        <a:lstStyle/>
                        <a:p>
                          <a:r>
                            <a:rPr lang="en-IN" sz="2000"/>
                            <a:t>Rigid (CC) Pavement</a:t>
                          </a: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BFF"/>
                        </a:solidFill>
                      </a:tcPr>
                    </a:tc>
                    <a:tc>
                      <a:txBody>
                        <a:bodyPr/>
                        <a:lstStyle/>
                        <a:p>
                          <a:r>
                            <a:rPr lang="en-IN" sz="2000" dirty="0"/>
                            <a:t>Flexible Pavement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BFF"/>
                        </a:solidFill>
                      </a:tcPr>
                    </a:tc>
                    <a:tc>
                      <a:txBody>
                        <a:bodyPr/>
                        <a:lstStyle/>
                        <a:p>
                          <a:r>
                            <a:rPr lang="en-IN" sz="2000" dirty="0"/>
                            <a:t>Rigid (CC) Pavement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BFF"/>
                        </a:solidFill>
                      </a:tcPr>
                    </a:tc>
                    <a:extLst>
                      <a:ext uri="{0D108BD9-81ED-4DB2-BD59-A6C34878D82A}">
                        <a16:rowId xmlns:a16="http://schemas.microsoft.com/office/drawing/2014/main" val="381423337"/>
                      </a:ext>
                    </a:extLst>
                  </a:tr>
                  <a:tr h="715056">
                    <a:tc rowSpan="2">
                      <a:txBody>
                        <a:bodyPr/>
                        <a:lstStyle/>
                        <a:p>
                          <a:r>
                            <a:rPr lang="en-IN" sz="2000" dirty="0"/>
                            <a:t>IRC Codes/</a:t>
                          </a:r>
                        </a:p>
                        <a:p>
                          <a:r>
                            <a:rPr lang="en-IN" sz="2000" dirty="0"/>
                            <a:t>Specifications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IRC-SP-72 (2015)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t>IRC-SP-62 (2014)</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t>IRC-15 (2017)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IRC-SP-37 (2018)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IRC-SP-58</a:t>
                          </a:r>
                        </a:p>
                        <a:p>
                          <a:r>
                            <a:rPr lang="en-IN" sz="2000" dirty="0"/>
                            <a:t>IRC-15 (2017)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5169538"/>
                      </a:ext>
                    </a:extLst>
                  </a:tr>
                  <a:tr h="469161">
                    <a:tc vMerge="1">
                      <a:txBody>
                        <a:bodyPr/>
                        <a:lstStyle/>
                        <a:p>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err="1"/>
                            <a:t>MoRD</a:t>
                          </a:r>
                          <a:r>
                            <a:rPr lang="en-IN" sz="2000" dirty="0"/>
                            <a:t> (2014)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err="1"/>
                            <a:t>MoRTH</a:t>
                          </a:r>
                          <a:r>
                            <a:rPr lang="en-IN" sz="2000" dirty="0"/>
                            <a:t> – 5</a:t>
                          </a:r>
                          <a:r>
                            <a:rPr lang="en-IN" sz="2000" baseline="30000" dirty="0"/>
                            <a:t>th</a:t>
                          </a:r>
                          <a:r>
                            <a:rPr lang="en-IN" sz="2000" dirty="0"/>
                            <a:t> Revision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7965181"/>
                      </a:ext>
                    </a:extLst>
                  </a:tr>
                  <a:tr h="1025950">
                    <a:tc>
                      <a:txBody>
                        <a:bodyPr/>
                        <a:lstStyle/>
                        <a:p>
                          <a:r>
                            <a:rPr lang="en-IN" sz="2000" dirty="0"/>
                            <a:t>Classification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IN" sz="2000" dirty="0"/>
                            <a:t>VR: Village Roads</a:t>
                          </a:r>
                        </a:p>
                        <a:p>
                          <a:r>
                            <a:rPr lang="en-IN" sz="2000" dirty="0"/>
                            <a:t>ODR: Other District Roads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IN" sz="2000" dirty="0"/>
                            <a:t>MDR: Major District Roads</a:t>
                          </a:r>
                        </a:p>
                        <a:p>
                          <a:r>
                            <a:rPr lang="en-IN" sz="2000" dirty="0"/>
                            <a:t>SH: State Highways</a:t>
                          </a:r>
                        </a:p>
                        <a:p>
                          <a:r>
                            <a:rPr lang="en-IN" sz="2000" dirty="0"/>
                            <a:t>NH: National Highways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5543463"/>
                      </a:ext>
                    </a:extLst>
                  </a:tr>
                  <a:tr h="404162">
                    <a:tc>
                      <a:txBody>
                        <a:bodyPr/>
                        <a:lstStyle/>
                        <a:p>
                          <a:r>
                            <a:rPr lang="en-IN" sz="2000" dirty="0"/>
                            <a:t>Design Period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10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20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20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30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9210879"/>
                      </a:ext>
                    </a:extLst>
                  </a:tr>
                  <a:tr h="404162">
                    <a:tc>
                      <a:txBody>
                        <a:bodyPr/>
                        <a:lstStyle/>
                        <a:p>
                          <a:r>
                            <a:rPr lang="en-IN" sz="2000" dirty="0"/>
                            <a:t>Traffic 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 2 MSA*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t>≤ 450 CVPD**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&gt; 2 MSA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t>&gt; 450 CVPD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7939921"/>
                      </a:ext>
                    </a:extLst>
                  </a:tr>
                  <a:tr h="469161">
                    <a:tc>
                      <a:txBody>
                        <a:bodyPr/>
                        <a:lstStyle/>
                        <a:p>
                          <a:r>
                            <a:rPr lang="en-IN" sz="2000" dirty="0"/>
                            <a:t>Traffic 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64512" t="-844156" r="-100000" b="-374026"/>
                          </a:stretch>
                        </a:blipFill>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65166" t="-844156" r="-397" b="-374026"/>
                          </a:stretch>
                        </a:blipFill>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4296233"/>
                      </a:ext>
                    </a:extLst>
                  </a:tr>
                  <a:tr h="404162">
                    <a:tc>
                      <a:txBody>
                        <a:bodyPr/>
                        <a:lstStyle/>
                        <a:p>
                          <a:r>
                            <a:rPr lang="en-IN" sz="2000" dirty="0"/>
                            <a:t>Traffic Growth 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gridSpan="2">
                      <a:txBody>
                        <a:bodyPr/>
                        <a:lstStyle/>
                        <a:p>
                          <a:pPr algn="ctr"/>
                          <a:r>
                            <a:rPr lang="en-IN" sz="2000"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4195870799"/>
                      </a:ext>
                    </a:extLst>
                  </a:tr>
                  <a:tr h="404162">
                    <a:tc>
                      <a:txBody>
                        <a:bodyPr/>
                        <a:lstStyle/>
                        <a:p>
                          <a:r>
                            <a:rPr lang="en-IN" sz="2000" dirty="0"/>
                            <a:t>Subgrade Thickness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300 mm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500 mm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5772694"/>
                      </a:ext>
                    </a:extLst>
                  </a:tr>
                  <a:tr h="441021">
                    <a:tc>
                      <a:txBody>
                        <a:bodyPr/>
                        <a:lstStyle/>
                        <a:p>
                          <a:r>
                            <a:rPr lang="en-IN" sz="2000" dirty="0"/>
                            <a:t>Subgrade CBR Required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000" dirty="0"/>
                            <a:t>≥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000" dirty="0"/>
                            <a:t>≥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IN" sz="2000" dirty="0"/>
                            <a:t>≥ 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9516135"/>
                      </a:ext>
                    </a:extLst>
                  </a:tr>
                  <a:tr h="469161">
                    <a:tc gridSpan="5">
                      <a:txBody>
                        <a:bodyPr/>
                        <a:lstStyle/>
                        <a:p>
                          <a:pPr marL="0" indent="0">
                            <a:buFont typeface="Arial" panose="020B0604020202020204" pitchFamily="34" charset="0"/>
                            <a:buNone/>
                          </a:pPr>
                          <a:r>
                            <a:rPr lang="en-IN" sz="2000" dirty="0"/>
                            <a:t>*MSA : Million Standard Axels applied over design period ; ** CVPD : Commercial Vehicles/Day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indent="0">
                            <a:buFont typeface="Arial" panose="020B0604020202020204" pitchFamily="34" charset="0"/>
                            <a:buNone/>
                          </a:pPr>
                          <a:endParaRPr lang="en-IN" sz="2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9285834"/>
                      </a:ext>
                    </a:extLst>
                  </a:tr>
                </a:tbl>
              </a:graphicData>
            </a:graphic>
          </p:graphicFrame>
        </mc:Fallback>
      </mc:AlternateContent>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0"/>
            <a:ext cx="12192000" cy="728384"/>
          </a:xfrm>
          <a:solidFill>
            <a:schemeClr val="accent2">
              <a:lumMod val="75000"/>
            </a:schemeClr>
          </a:solidFill>
          <a:ln w="9525">
            <a:solidFill>
              <a:schemeClr val="tx1"/>
            </a:solidFill>
          </a:ln>
        </p:spPr>
        <p:txBody>
          <a:bodyPr/>
          <a:lstStyle/>
          <a:p>
            <a:r>
              <a:rPr lang="en-IN" dirty="0">
                <a:solidFill>
                  <a:schemeClr val="bg1"/>
                </a:solidFill>
              </a:rPr>
              <a:t>Low-Volume Roads vs High-Volume Roads</a:t>
            </a:r>
          </a:p>
        </p:txBody>
      </p:sp>
      <p:sp>
        <p:nvSpPr>
          <p:cNvPr id="7" name="Action Button: Go Forward or Next 6">
            <a:hlinkClick r:id="" action="ppaction://hlinkshowjump?jump=nextslide" highlightClick="1"/>
            <a:extLst>
              <a:ext uri="{FF2B5EF4-FFF2-40B4-BE49-F238E27FC236}">
                <a16:creationId xmlns:a16="http://schemas.microsoft.com/office/drawing/2014/main" id="{F7F1777F-206D-E1EC-94CF-53855073353C}"/>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41429175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16" presetClass="entr" presetSubtype="21"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A1A82B-BA17-F7A4-9D2F-D1D3E54AC9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761"/>
            <a:ext cx="12192000" cy="6736714"/>
          </a:xfrm>
          <a:prstGeom prst="rect">
            <a:avLst/>
          </a:prstGeom>
        </p:spPr>
      </p:pic>
      <p:sp>
        <p:nvSpPr>
          <p:cNvPr id="6" name="Action Button: Go Forward or Next 5">
            <a:hlinkClick r:id="" action="ppaction://hlinkshowjump?jump=nextslide" highlightClick="1"/>
            <a:extLst>
              <a:ext uri="{FF2B5EF4-FFF2-40B4-BE49-F238E27FC236}">
                <a16:creationId xmlns:a16="http://schemas.microsoft.com/office/drawing/2014/main" id="{BF4072E4-BCB4-D40A-B148-B0DC13115545}"/>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2" name="Title 1">
            <a:extLst>
              <a:ext uri="{FF2B5EF4-FFF2-40B4-BE49-F238E27FC236}">
                <a16:creationId xmlns:a16="http://schemas.microsoft.com/office/drawing/2014/main" id="{D38CED36-F16C-679B-89C1-BE09EBEBCFE7}"/>
              </a:ext>
            </a:extLst>
          </p:cNvPr>
          <p:cNvSpPr>
            <a:spLocks noGrp="1"/>
          </p:cNvSpPr>
          <p:nvPr>
            <p:ph type="title"/>
          </p:nvPr>
        </p:nvSpPr>
        <p:spPr>
          <a:xfrm>
            <a:off x="0" y="9525"/>
            <a:ext cx="12192000" cy="732155"/>
          </a:xfrm>
          <a:solidFill>
            <a:srgbClr val="C00000"/>
          </a:solidFill>
        </p:spPr>
        <p:txBody>
          <a:bodyPr/>
          <a:lstStyle/>
          <a:p>
            <a:r>
              <a:rPr lang="en-IN" dirty="0">
                <a:solidFill>
                  <a:schemeClr val="bg1"/>
                </a:solidFill>
              </a:rPr>
              <a:t>Village Roads – Main Roads &amp; Internal Roads</a:t>
            </a:r>
          </a:p>
        </p:txBody>
      </p:sp>
    </p:spTree>
    <p:extLst>
      <p:ext uri="{BB962C8B-B14F-4D97-AF65-F5344CB8AC3E}">
        <p14:creationId xmlns:p14="http://schemas.microsoft.com/office/powerpoint/2010/main" val="286647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1BF7729-6D80-C6FA-F739-25CDDEC80C94}"/>
              </a:ext>
            </a:extLst>
          </p:cNvPr>
          <p:cNvGraphicFramePr>
            <a:graphicFrameLocks noGrp="1"/>
          </p:cNvGraphicFramePr>
          <p:nvPr>
            <p:extLst>
              <p:ext uri="{D42A27DB-BD31-4B8C-83A1-F6EECF244321}">
                <p14:modId xmlns:p14="http://schemas.microsoft.com/office/powerpoint/2010/main" val="1095744472"/>
              </p:ext>
            </p:extLst>
          </p:nvPr>
        </p:nvGraphicFramePr>
        <p:xfrm>
          <a:off x="-1" y="2418058"/>
          <a:ext cx="12174717" cy="4439939"/>
        </p:xfrm>
        <a:graphic>
          <a:graphicData uri="http://schemas.openxmlformats.org/drawingml/2006/table">
            <a:tbl>
              <a:tblPr firstRow="1" bandRow="1">
                <a:tableStyleId>{5C22544A-7EE6-4342-B048-85BDC9FD1C3A}</a:tableStyleId>
              </a:tblPr>
              <a:tblGrid>
                <a:gridCol w="572651">
                  <a:extLst>
                    <a:ext uri="{9D8B030D-6E8A-4147-A177-3AD203B41FA5}">
                      <a16:colId xmlns:a16="http://schemas.microsoft.com/office/drawing/2014/main" val="560820316"/>
                    </a:ext>
                  </a:extLst>
                </a:gridCol>
                <a:gridCol w="3690070">
                  <a:extLst>
                    <a:ext uri="{9D8B030D-6E8A-4147-A177-3AD203B41FA5}">
                      <a16:colId xmlns:a16="http://schemas.microsoft.com/office/drawing/2014/main" val="4129003337"/>
                    </a:ext>
                  </a:extLst>
                </a:gridCol>
                <a:gridCol w="3991299">
                  <a:extLst>
                    <a:ext uri="{9D8B030D-6E8A-4147-A177-3AD203B41FA5}">
                      <a16:colId xmlns:a16="http://schemas.microsoft.com/office/drawing/2014/main" val="1290402402"/>
                    </a:ext>
                  </a:extLst>
                </a:gridCol>
                <a:gridCol w="3920697">
                  <a:extLst>
                    <a:ext uri="{9D8B030D-6E8A-4147-A177-3AD203B41FA5}">
                      <a16:colId xmlns:a16="http://schemas.microsoft.com/office/drawing/2014/main" val="3546620731"/>
                    </a:ext>
                  </a:extLst>
                </a:gridCol>
              </a:tblGrid>
              <a:tr h="373170">
                <a:tc gridSpan="2">
                  <a:txBody>
                    <a:bodyPr/>
                    <a:lstStyle/>
                    <a:p>
                      <a:r>
                        <a:rPr lang="en-IN" dirty="0"/>
                        <a:t>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tc>
                <a:tc>
                  <a:txBody>
                    <a:bodyPr/>
                    <a:lstStyle/>
                    <a:p>
                      <a:r>
                        <a:rPr lang="en-IN" dirty="0"/>
                        <a:t>MGNREGS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dirty="0"/>
                        <a:t>IRC-SP-62 (2014)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5916854"/>
                  </a:ext>
                </a:extLst>
              </a:tr>
              <a:tr h="373170">
                <a:tc gridSpan="2">
                  <a:txBody>
                    <a:bodyPr/>
                    <a:lstStyle/>
                    <a:p>
                      <a:r>
                        <a:rPr lang="en-IN" dirty="0"/>
                        <a:t>Grade of Concrete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tc>
                <a:tc>
                  <a:txBody>
                    <a:bodyPr/>
                    <a:lstStyle/>
                    <a:p>
                      <a:r>
                        <a:rPr lang="en-IN" dirty="0"/>
                        <a:t>VCC (1:2:4) equivalent to M20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dirty="0"/>
                        <a:t>Minimum M30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8327252"/>
                  </a:ext>
                </a:extLst>
              </a:tr>
              <a:tr h="373170">
                <a:tc gridSpan="2">
                  <a:txBody>
                    <a:bodyPr/>
                    <a:lstStyle/>
                    <a:p>
                      <a:r>
                        <a:rPr lang="en-IN" dirty="0"/>
                        <a:t>Spacing of Contraction Joints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tc>
                <a:tc>
                  <a:txBody>
                    <a:bodyPr/>
                    <a:lstStyle/>
                    <a:p>
                      <a:r>
                        <a:rPr lang="en-IN" dirty="0"/>
                        <a:t>2.50 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dirty="0"/>
                        <a:t>2.50 to 4.0 m as per choice of designer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1238276"/>
                  </a:ext>
                </a:extLst>
              </a:tr>
              <a:tr h="653048">
                <a:tc gridSpan="2">
                  <a:txBody>
                    <a:bodyPr/>
                    <a:lstStyle/>
                    <a:p>
                      <a:r>
                        <a:rPr lang="en-IN" dirty="0"/>
                        <a:t>Pavement Thickness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tc>
                <a:tc>
                  <a:txBody>
                    <a:bodyPr/>
                    <a:lstStyle/>
                    <a:p>
                      <a:r>
                        <a:rPr lang="en-IN" dirty="0"/>
                        <a:t>125 mm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dirty="0"/>
                        <a:t>As per design subject to minimum of 150 mm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8901648"/>
                  </a:ext>
                </a:extLst>
              </a:tr>
              <a:tr h="653048">
                <a:tc rowSpan="4">
                  <a:txBody>
                    <a:bodyPr/>
                    <a:lstStyle/>
                    <a:p>
                      <a:pPr algn="ctr"/>
                      <a:r>
                        <a:rPr lang="en-IN" dirty="0"/>
                        <a:t>Sub-Base/Base</a:t>
                      </a:r>
                    </a:p>
                    <a:p>
                      <a:endParaRPr lang="en-IN" dirty="0"/>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panose="020B0604020202020204" pitchFamily="34" charset="0"/>
                        <a:buNone/>
                      </a:pPr>
                      <a:r>
                        <a:rPr lang="en-IN" dirty="0"/>
                        <a:t>On existing BC soils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panose="020B0604020202020204" pitchFamily="34" charset="0"/>
                        <a:buNone/>
                      </a:pPr>
                      <a:r>
                        <a:rPr lang="en-IN" dirty="0"/>
                        <a:t>Stone Dust/Sand Filling – 150 mm thick + PCC (1:4:8) – 75 mm thick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r>
                        <a:rPr lang="en-IN" dirty="0"/>
                        <a:t>As per Design based on Sub-Base/Base proposed – Granular/Cementitious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974377"/>
                  </a:ext>
                </a:extLst>
              </a:tr>
              <a:tr h="574407">
                <a:tc vMerge="1">
                  <a:txBody>
                    <a:bodyPr/>
                    <a:lstStyle/>
                    <a:p>
                      <a:endParaRPr/>
                    </a:p>
                  </a:txBody>
                  <a:tcPr/>
                </a:tc>
                <a:tc>
                  <a:txBody>
                    <a:bodyPr/>
                    <a:lstStyle/>
                    <a:p>
                      <a:r>
                        <a:rPr lang="en-IN" dirty="0"/>
                        <a:t>On existing Soils (other than BC soils)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dirty="0"/>
                        <a:t>Stone Dust/Sand Filling – 150 mm thick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IN" dirty="0"/>
                    </a:p>
                  </a:txBody>
                  <a:tcPr/>
                </a:tc>
                <a:extLst>
                  <a:ext uri="{0D108BD9-81ED-4DB2-BD59-A6C34878D82A}">
                    <a16:rowId xmlns:a16="http://schemas.microsoft.com/office/drawing/2014/main" val="356349138"/>
                  </a:ext>
                </a:extLst>
              </a:tr>
              <a:tr h="1066756">
                <a:tc vMerge="1">
                  <a:txBody>
                    <a:bodyPr/>
                    <a:lstStyle/>
                    <a:p>
                      <a:endParaRPr lang="en-IN" dirty="0"/>
                    </a:p>
                  </a:txBody>
                  <a:tcPr/>
                </a:tc>
                <a:tc>
                  <a:txBody>
                    <a:bodyPr/>
                    <a:lstStyle/>
                    <a:p>
                      <a:r>
                        <a:rPr lang="en-IN" dirty="0"/>
                        <a:t>On existing Gravel Road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dirty="0"/>
                        <a:t>Compacted Granular Material (Gravel/Stone Dust) – 100 mm thick </a:t>
                      </a:r>
                      <a:r>
                        <a:rPr lang="en-IN" b="1" dirty="0">
                          <a:solidFill>
                            <a:srgbClr val="FF0000"/>
                          </a:solidFill>
                        </a:rPr>
                        <a:t>[OR]</a:t>
                      </a:r>
                    </a:p>
                    <a:p>
                      <a:r>
                        <a:rPr lang="en-IN" dirty="0"/>
                        <a:t>WBM-Gr-II – 75 mm thick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IN" dirty="0"/>
                    </a:p>
                  </a:txBody>
                  <a:tcPr/>
                </a:tc>
                <a:extLst>
                  <a:ext uri="{0D108BD9-81ED-4DB2-BD59-A6C34878D82A}">
                    <a16:rowId xmlns:a16="http://schemas.microsoft.com/office/drawing/2014/main" val="942487506"/>
                  </a:ext>
                </a:extLst>
              </a:tr>
              <a:tr h="373170">
                <a:tc vMerge="1">
                  <a:txBody>
                    <a:bodyPr/>
                    <a:lstStyle/>
                    <a:p>
                      <a:endParaRPr lang="en-IN" dirty="0"/>
                    </a:p>
                  </a:txBody>
                  <a:tcPr/>
                </a:tc>
                <a:tc>
                  <a:txBody>
                    <a:bodyPr/>
                    <a:lstStyle/>
                    <a:p>
                      <a:r>
                        <a:rPr lang="en-IN" dirty="0"/>
                        <a:t>On existing Metal (WBM/WMM) road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dirty="0"/>
                        <a:t>Stone Dust – 50 mm (for levelling)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IN" dirty="0"/>
                    </a:p>
                  </a:txBody>
                  <a:tcPr/>
                </a:tc>
                <a:extLst>
                  <a:ext uri="{0D108BD9-81ED-4DB2-BD59-A6C34878D82A}">
                    <a16:rowId xmlns:a16="http://schemas.microsoft.com/office/drawing/2014/main" val="416850539"/>
                  </a:ext>
                </a:extLst>
              </a:tr>
            </a:tbl>
          </a:graphicData>
        </a:graphic>
      </p:graphicFrame>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0"/>
            <a:ext cx="12192000" cy="728384"/>
          </a:xfrm>
          <a:solidFill>
            <a:schemeClr val="accent2">
              <a:lumMod val="75000"/>
            </a:schemeClr>
          </a:solidFill>
          <a:ln w="9525">
            <a:solidFill>
              <a:schemeClr val="tx1"/>
            </a:solidFill>
          </a:ln>
        </p:spPr>
        <p:txBody>
          <a:bodyPr/>
          <a:lstStyle/>
          <a:p>
            <a:r>
              <a:rPr lang="en-IN" dirty="0">
                <a:solidFill>
                  <a:schemeClr val="bg1"/>
                </a:solidFill>
              </a:rPr>
              <a:t>NREGS (AP) Guidelines for Internal /Village Roads </a:t>
            </a:r>
          </a:p>
        </p:txBody>
      </p:sp>
      <p:sp>
        <p:nvSpPr>
          <p:cNvPr id="7" name="Action Button: Go Forward or Next 6">
            <a:hlinkClick r:id="" action="ppaction://hlinkshowjump?jump=nextslide" highlightClick="1"/>
            <a:extLst>
              <a:ext uri="{FF2B5EF4-FFF2-40B4-BE49-F238E27FC236}">
                <a16:creationId xmlns:a16="http://schemas.microsoft.com/office/drawing/2014/main" id="{F7F1777F-206D-E1EC-94CF-53855073353C}"/>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graphicFrame>
        <p:nvGraphicFramePr>
          <p:cNvPr id="3" name="Table 2">
            <a:extLst>
              <a:ext uri="{FF2B5EF4-FFF2-40B4-BE49-F238E27FC236}">
                <a16:creationId xmlns:a16="http://schemas.microsoft.com/office/drawing/2014/main" id="{4E0E5585-A83C-82A0-F42A-DDA5DD059D60}"/>
              </a:ext>
            </a:extLst>
          </p:cNvPr>
          <p:cNvGraphicFramePr>
            <a:graphicFrameLocks noGrp="1"/>
          </p:cNvGraphicFramePr>
          <p:nvPr>
            <p:extLst>
              <p:ext uri="{D42A27DB-BD31-4B8C-83A1-F6EECF244321}">
                <p14:modId xmlns:p14="http://schemas.microsoft.com/office/powerpoint/2010/main" val="4274737410"/>
              </p:ext>
            </p:extLst>
          </p:nvPr>
        </p:nvGraphicFramePr>
        <p:xfrm>
          <a:off x="0" y="719666"/>
          <a:ext cx="12192000" cy="1285240"/>
        </p:xfrm>
        <a:graphic>
          <a:graphicData uri="http://schemas.openxmlformats.org/drawingml/2006/table">
            <a:tbl>
              <a:tblPr firstRow="1" bandRow="1">
                <a:tableStyleId>{5C22544A-7EE6-4342-B048-85BDC9FD1C3A}</a:tableStyleId>
              </a:tblPr>
              <a:tblGrid>
                <a:gridCol w="5410986">
                  <a:extLst>
                    <a:ext uri="{9D8B030D-6E8A-4147-A177-3AD203B41FA5}">
                      <a16:colId xmlns:a16="http://schemas.microsoft.com/office/drawing/2014/main" val="1290402402"/>
                    </a:ext>
                  </a:extLst>
                </a:gridCol>
                <a:gridCol w="6781014">
                  <a:extLst>
                    <a:ext uri="{9D8B030D-6E8A-4147-A177-3AD203B41FA5}">
                      <a16:colId xmlns:a16="http://schemas.microsoft.com/office/drawing/2014/main" val="3546620731"/>
                    </a:ext>
                  </a:extLst>
                </a:gridCol>
              </a:tblGrid>
              <a:tr h="370840">
                <a:tc>
                  <a:txBody>
                    <a:bodyPr/>
                    <a:lstStyle/>
                    <a:p>
                      <a:r>
                        <a:rPr lang="en-IN" dirty="0"/>
                        <a:t>MGNREGS </a:t>
                      </a:r>
                    </a:p>
                  </a:txBody>
                  <a:tcPr/>
                </a:tc>
                <a:tc>
                  <a:txBody>
                    <a:bodyPr/>
                    <a:lstStyle/>
                    <a:p>
                      <a:r>
                        <a:rPr lang="en-IN" dirty="0"/>
                        <a:t>IRC-SP-62 (2014)</a:t>
                      </a:r>
                    </a:p>
                  </a:txBody>
                  <a:tcPr/>
                </a:tc>
                <a:extLst>
                  <a:ext uri="{0D108BD9-81ED-4DB2-BD59-A6C34878D82A}">
                    <a16:rowId xmlns:a16="http://schemas.microsoft.com/office/drawing/2014/main" val="985916854"/>
                  </a:ext>
                </a:extLst>
              </a:tr>
              <a:tr h="370840">
                <a:tc rowSpan="2">
                  <a:txBody>
                    <a:bodyPr/>
                    <a:lstStyle/>
                    <a:p>
                      <a:r>
                        <a:rPr lang="en-IN" dirty="0"/>
                        <a:t>Internal Village Roads with </a:t>
                      </a:r>
                    </a:p>
                    <a:p>
                      <a:pPr marL="285750" indent="-285750">
                        <a:buFont typeface="Wingdings" panose="05000000000000000000" pitchFamily="2" charset="2"/>
                        <a:buChar char="Ø"/>
                      </a:pPr>
                      <a:r>
                        <a:rPr lang="en-IN" dirty="0"/>
                        <a:t>Traffic &lt; 50 CVPD</a:t>
                      </a:r>
                    </a:p>
                    <a:p>
                      <a:pPr marL="285750" indent="-285750">
                        <a:buFont typeface="Wingdings" panose="05000000000000000000" pitchFamily="2" charset="2"/>
                        <a:buChar char="Ø"/>
                      </a:pPr>
                      <a:r>
                        <a:rPr lang="en-IN" dirty="0"/>
                        <a:t>Pavement width ≤ 3.0 m</a:t>
                      </a:r>
                    </a:p>
                  </a:txBody>
                  <a:tcPr/>
                </a:tc>
                <a:tc>
                  <a:txBody>
                    <a:bodyPr/>
                    <a:lstStyle/>
                    <a:p>
                      <a:r>
                        <a:rPr lang="en-IN" dirty="0"/>
                        <a:t>Main Village Roads (Irrespective of width of pavement &amp; CVPD)</a:t>
                      </a:r>
                    </a:p>
                  </a:txBody>
                  <a:tcPr/>
                </a:tc>
                <a:extLst>
                  <a:ext uri="{0D108BD9-81ED-4DB2-BD59-A6C34878D82A}">
                    <a16:rowId xmlns:a16="http://schemas.microsoft.com/office/drawing/2014/main" val="2748327252"/>
                  </a:ext>
                </a:extLst>
              </a:tr>
              <a:tr h="370840">
                <a:tc vMerge="1">
                  <a:txBody>
                    <a:bodyPr/>
                    <a:lstStyle/>
                    <a:p>
                      <a:endParaRPr lang="en-IN" dirty="0"/>
                    </a:p>
                  </a:txBody>
                  <a:tcPr/>
                </a:tc>
                <a:tc>
                  <a:txBody>
                    <a:bodyPr/>
                    <a:lstStyle/>
                    <a:p>
                      <a:r>
                        <a:rPr lang="en-IN" dirty="0"/>
                        <a:t>Internal Village Roads of pavement width &gt; 3.0 m</a:t>
                      </a:r>
                    </a:p>
                  </a:txBody>
                  <a:tcPr/>
                </a:tc>
                <a:extLst>
                  <a:ext uri="{0D108BD9-81ED-4DB2-BD59-A6C34878D82A}">
                    <a16:rowId xmlns:a16="http://schemas.microsoft.com/office/drawing/2014/main" val="2096347147"/>
                  </a:ext>
                </a:extLst>
              </a:tr>
            </a:tbl>
          </a:graphicData>
        </a:graphic>
      </p:graphicFrame>
      <p:sp>
        <p:nvSpPr>
          <p:cNvPr id="4" name="Title 1">
            <a:extLst>
              <a:ext uri="{FF2B5EF4-FFF2-40B4-BE49-F238E27FC236}">
                <a16:creationId xmlns:a16="http://schemas.microsoft.com/office/drawing/2014/main" id="{F8BEDDF0-08E7-86AD-A0A7-D784190FC610}"/>
              </a:ext>
            </a:extLst>
          </p:cNvPr>
          <p:cNvSpPr txBox="1">
            <a:spLocks/>
          </p:cNvSpPr>
          <p:nvPr/>
        </p:nvSpPr>
        <p:spPr>
          <a:xfrm>
            <a:off x="-7857" y="2009479"/>
            <a:ext cx="12192000" cy="400638"/>
          </a:xfrm>
          <a:prstGeom prst="rect">
            <a:avLst/>
          </a:prstGeom>
          <a:solidFill>
            <a:schemeClr val="accent2">
              <a:lumMod val="75000"/>
            </a:schemeClr>
          </a:solidFill>
          <a:ln w="9525">
            <a:solidFill>
              <a:schemeClr val="tx1"/>
            </a:solidFill>
          </a:ln>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dirty="0">
                <a:solidFill>
                  <a:schemeClr val="bg1"/>
                </a:solidFill>
              </a:rPr>
              <a:t>Specifications</a:t>
            </a:r>
          </a:p>
        </p:txBody>
      </p:sp>
    </p:spTree>
    <p:extLst>
      <p:ext uri="{BB962C8B-B14F-4D97-AF65-F5344CB8AC3E}">
        <p14:creationId xmlns:p14="http://schemas.microsoft.com/office/powerpoint/2010/main" val="4086730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838200" y="122551"/>
            <a:ext cx="10515600" cy="867265"/>
          </a:xfrm>
          <a:solidFill>
            <a:schemeClr val="accent2">
              <a:lumMod val="75000"/>
            </a:schemeClr>
          </a:solidFill>
          <a:ln w="9525">
            <a:solidFill>
              <a:schemeClr val="tx1"/>
            </a:solidFill>
          </a:ln>
        </p:spPr>
        <p:txBody>
          <a:bodyPr/>
          <a:lstStyle/>
          <a:p>
            <a:r>
              <a:rPr lang="en-IN" dirty="0">
                <a:solidFill>
                  <a:schemeClr val="bg1"/>
                </a:solidFill>
              </a:rPr>
              <a:t>What are Rigid Pavements</a:t>
            </a:r>
          </a:p>
        </p:txBody>
      </p:sp>
      <p:sp>
        <p:nvSpPr>
          <p:cNvPr id="3" name="Content Placeholder 2">
            <a:extLst>
              <a:ext uri="{FF2B5EF4-FFF2-40B4-BE49-F238E27FC236}">
                <a16:creationId xmlns:a16="http://schemas.microsoft.com/office/drawing/2014/main" id="{E23E749B-BFD2-74DA-6C27-858D0B7AC77A}"/>
              </a:ext>
            </a:extLst>
          </p:cNvPr>
          <p:cNvSpPr>
            <a:spLocks noGrp="1"/>
          </p:cNvSpPr>
          <p:nvPr>
            <p:ph idx="1"/>
          </p:nvPr>
        </p:nvSpPr>
        <p:spPr>
          <a:xfrm>
            <a:off x="838200" y="1084085"/>
            <a:ext cx="10515600" cy="5717353"/>
          </a:xfrm>
          <a:solidFill>
            <a:schemeClr val="accent2">
              <a:lumMod val="60000"/>
              <a:lumOff val="40000"/>
            </a:schemeClr>
          </a:solidFill>
          <a:ln w="9525">
            <a:solidFill>
              <a:schemeClr val="tx1"/>
            </a:solidFill>
          </a:ln>
        </p:spPr>
        <p:txBody>
          <a:bodyPr>
            <a:noAutofit/>
          </a:bodyPr>
          <a:lstStyle/>
          <a:p>
            <a:pPr marL="0" indent="0">
              <a:buNone/>
            </a:pPr>
            <a:r>
              <a:rPr lang="en-IN" sz="2400" dirty="0"/>
              <a:t>Rigid Pavement is a type of pavement made up of multiple layers that </a:t>
            </a:r>
            <a:r>
              <a:rPr lang="en-IN" sz="2400" b="1" dirty="0">
                <a:solidFill>
                  <a:srgbClr val="FF0000"/>
                </a:solidFill>
              </a:rPr>
              <a:t>do not </a:t>
            </a:r>
            <a:r>
              <a:rPr lang="en-IN" sz="2400" dirty="0"/>
              <a:t>allow the road to </a:t>
            </a:r>
            <a:r>
              <a:rPr lang="en-IN" sz="2400" b="1" i="1" dirty="0">
                <a:solidFill>
                  <a:srgbClr val="FF0000"/>
                </a:solidFill>
              </a:rPr>
              <a:t>bend/deflect </a:t>
            </a:r>
            <a:r>
              <a:rPr lang="en-IN" sz="2400" dirty="0"/>
              <a:t>under </a:t>
            </a:r>
            <a:r>
              <a:rPr lang="en-IN" sz="2400" b="1" i="1" dirty="0">
                <a:solidFill>
                  <a:srgbClr val="FF0000"/>
                </a:solidFill>
              </a:rPr>
              <a:t>traffic loads</a:t>
            </a:r>
            <a:r>
              <a:rPr lang="en-IN" sz="2400" dirty="0"/>
              <a:t>.</a:t>
            </a:r>
          </a:p>
          <a:p>
            <a:pPr marL="0" indent="0">
              <a:buNone/>
            </a:pPr>
            <a:r>
              <a:rPr lang="en-IN" sz="2400" dirty="0"/>
              <a:t>Characteristics of rigid pavements:</a:t>
            </a:r>
            <a:endParaRPr lang="en-IN" dirty="0"/>
          </a:p>
          <a:p>
            <a:pPr lvl="1">
              <a:buFont typeface="Wingdings" panose="05000000000000000000" pitchFamily="2" charset="2"/>
              <a:buChar char="Ø"/>
            </a:pPr>
            <a:r>
              <a:rPr lang="en-IN" dirty="0"/>
              <a:t>Riding comfort is poor compared to that of flexible pavements</a:t>
            </a:r>
          </a:p>
          <a:p>
            <a:pPr lvl="1">
              <a:buFont typeface="Wingdings" panose="05000000000000000000" pitchFamily="2" charset="2"/>
              <a:buChar char="Ø"/>
            </a:pPr>
            <a:r>
              <a:rPr lang="en-IN" dirty="0"/>
              <a:t>Wear and Tear of vehicles is more compared to that of flexible pavements</a:t>
            </a:r>
          </a:p>
          <a:p>
            <a:pPr lvl="1">
              <a:buFont typeface="Wingdings" panose="05000000000000000000" pitchFamily="2" charset="2"/>
              <a:buChar char="Ø"/>
            </a:pPr>
            <a:r>
              <a:rPr lang="en-IN" dirty="0"/>
              <a:t>Low Maintenance Cost</a:t>
            </a:r>
          </a:p>
          <a:p>
            <a:pPr lvl="1">
              <a:buFont typeface="Wingdings" panose="05000000000000000000" pitchFamily="2" charset="2"/>
              <a:buChar char="Ø"/>
            </a:pPr>
            <a:r>
              <a:rPr lang="en-IN" dirty="0"/>
              <a:t>Suitable in poor drainage conditions</a:t>
            </a:r>
          </a:p>
          <a:p>
            <a:pPr lvl="1">
              <a:buFont typeface="Wingdings" panose="05000000000000000000" pitchFamily="2" charset="2"/>
              <a:buChar char="Ø"/>
            </a:pPr>
            <a:r>
              <a:rPr lang="en-IN" dirty="0"/>
              <a:t>Economical compared to flexible pavements – considering life cycle costs</a:t>
            </a:r>
          </a:p>
          <a:p>
            <a:pPr marL="0" indent="0">
              <a:buNone/>
            </a:pPr>
            <a:r>
              <a:rPr lang="en-IN" sz="2400" dirty="0"/>
              <a:t>Different Rigid/Cement Concrete Pavements:</a:t>
            </a:r>
            <a:endParaRPr lang="en-IN" dirty="0"/>
          </a:p>
          <a:p>
            <a:pPr lvl="2">
              <a:buFont typeface="Wingdings" panose="05000000000000000000" pitchFamily="2" charset="2"/>
              <a:buChar char="ü"/>
            </a:pPr>
            <a:r>
              <a:rPr lang="en-IN" sz="2400" dirty="0"/>
              <a:t>Conventional Screed-Compacted</a:t>
            </a:r>
          </a:p>
          <a:p>
            <a:pPr lvl="2">
              <a:buFont typeface="Wingdings" panose="05000000000000000000" pitchFamily="2" charset="2"/>
              <a:buChar char="ü"/>
            </a:pPr>
            <a:r>
              <a:rPr lang="en-IN" sz="2400" dirty="0"/>
              <a:t>RCC (Roller Compacted)</a:t>
            </a:r>
          </a:p>
          <a:p>
            <a:pPr lvl="2">
              <a:buFont typeface="Wingdings" panose="05000000000000000000" pitchFamily="2" charset="2"/>
              <a:buChar char="ü"/>
            </a:pPr>
            <a:r>
              <a:rPr lang="en-IN" sz="2400" dirty="0"/>
              <a:t>ICBP (Interlocking Concrete Block Pavement)</a:t>
            </a:r>
          </a:p>
          <a:p>
            <a:pPr lvl="2">
              <a:buFont typeface="Wingdings" panose="05000000000000000000" pitchFamily="2" charset="2"/>
              <a:buChar char="ü"/>
            </a:pPr>
            <a:r>
              <a:rPr lang="en-IN" sz="2400" dirty="0"/>
              <a:t>Short-Panelled Concrete Pavement with panel size from 0.50x0.50 to 1.20x1.20 m</a:t>
            </a:r>
          </a:p>
          <a:p>
            <a:pPr marL="0" indent="0">
              <a:buNone/>
            </a:pPr>
            <a:endParaRPr lang="en-IN" sz="2400" dirty="0"/>
          </a:p>
        </p:txBody>
      </p:sp>
      <p:sp>
        <p:nvSpPr>
          <p:cNvPr id="4" name="Action Button: Go Forward or Next 3">
            <a:hlinkClick r:id="" action="ppaction://hlinkshowjump?jump=nextslide" highlightClick="1"/>
            <a:extLst>
              <a:ext uri="{FF2B5EF4-FFF2-40B4-BE49-F238E27FC236}">
                <a16:creationId xmlns:a16="http://schemas.microsoft.com/office/drawing/2014/main" id="{695C5AF6-91F2-E1AD-BE94-CE26BA91EBE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1016865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2" presetClass="entr" presetSubtype="0" fill="hold" grpId="0" nodeType="afterEffect">
                                  <p:stCondLst>
                                    <p:cond delay="1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9000"/>
                            </p:stCondLst>
                            <p:childTnLst>
                              <p:par>
                                <p:cTn id="23" presetID="42" presetClass="entr" presetSubtype="0" fill="hold" grpId="0" nodeType="afterEffect">
                                  <p:stCondLst>
                                    <p:cond delay="10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12000"/>
                            </p:stCondLst>
                            <p:childTnLst>
                              <p:par>
                                <p:cTn id="29" presetID="42" presetClass="entr" presetSubtype="0" fill="hold" grpId="0" nodeType="afterEffect">
                                  <p:stCondLst>
                                    <p:cond delay="100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15000"/>
                            </p:stCondLst>
                            <p:childTnLst>
                              <p:par>
                                <p:cTn id="35" presetID="42" presetClass="entr" presetSubtype="0" fill="hold" grpId="0" nodeType="afterEffect">
                                  <p:stCondLst>
                                    <p:cond delay="100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anim calcmode="lin" valueType="num">
                                      <p:cBhvr>
                                        <p:cTn id="3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40" fill="hold">
                            <p:stCondLst>
                              <p:cond delay="18000"/>
                            </p:stCondLst>
                            <p:childTnLst>
                              <p:par>
                                <p:cTn id="41" presetID="42" presetClass="entr" presetSubtype="0" fill="hold" grpId="0" nodeType="afterEffect">
                                  <p:stCondLst>
                                    <p:cond delay="100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2000"/>
                                        <p:tgtEl>
                                          <p:spTgt spid="3">
                                            <p:txEl>
                                              <p:pRg st="5" end="5"/>
                                            </p:txEl>
                                          </p:spTgt>
                                        </p:tgtEl>
                                      </p:cBhvr>
                                    </p:animEffect>
                                    <p:anim calcmode="lin" valueType="num">
                                      <p:cBhvr>
                                        <p:cTn id="4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6" fill="hold">
                            <p:stCondLst>
                              <p:cond delay="21000"/>
                            </p:stCondLst>
                            <p:childTnLst>
                              <p:par>
                                <p:cTn id="47" presetID="42" presetClass="entr" presetSubtype="0" fill="hold" grpId="0" nodeType="afterEffect">
                                  <p:stCondLst>
                                    <p:cond delay="100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52" fill="hold">
                            <p:stCondLst>
                              <p:cond delay="24000"/>
                            </p:stCondLst>
                            <p:childTnLst>
                              <p:par>
                                <p:cTn id="53" presetID="42" presetClass="entr" presetSubtype="0" fill="hold" grpId="0" nodeType="afterEffect">
                                  <p:stCondLst>
                                    <p:cond delay="100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2000"/>
                                        <p:tgtEl>
                                          <p:spTgt spid="3">
                                            <p:txEl>
                                              <p:pRg st="7" end="7"/>
                                            </p:txEl>
                                          </p:spTgt>
                                        </p:tgtEl>
                                      </p:cBhvr>
                                    </p:animEffect>
                                    <p:anim calcmode="lin" valueType="num">
                                      <p:cBhvr>
                                        <p:cTn id="5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8" fill="hold">
                            <p:stCondLst>
                              <p:cond delay="27000"/>
                            </p:stCondLst>
                            <p:childTnLst>
                              <p:par>
                                <p:cTn id="59" presetID="42" presetClass="entr" presetSubtype="0" fill="hold" grpId="0" nodeType="afterEffect">
                                  <p:stCondLst>
                                    <p:cond delay="100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2000"/>
                                        <p:tgtEl>
                                          <p:spTgt spid="3">
                                            <p:txEl>
                                              <p:pRg st="8" end="8"/>
                                            </p:txEl>
                                          </p:spTgt>
                                        </p:tgtEl>
                                      </p:cBhvr>
                                    </p:animEffect>
                                    <p:anim calcmode="lin" valueType="num">
                                      <p:cBhvr>
                                        <p:cTn id="6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64" fill="hold">
                            <p:stCondLst>
                              <p:cond delay="30000"/>
                            </p:stCondLst>
                            <p:childTnLst>
                              <p:par>
                                <p:cTn id="65" presetID="42" presetClass="entr" presetSubtype="0" fill="hold" grpId="0" nodeType="afterEffect">
                                  <p:stCondLst>
                                    <p:cond delay="1000"/>
                                  </p:stCondLst>
                                  <p:childTnLst>
                                    <p:set>
                                      <p:cBhvr>
                                        <p:cTn id="66" dur="1" fill="hold">
                                          <p:stCondLst>
                                            <p:cond delay="0"/>
                                          </p:stCondLst>
                                        </p:cTn>
                                        <p:tgtEl>
                                          <p:spTgt spid="3">
                                            <p:txEl>
                                              <p:pRg st="9" end="9"/>
                                            </p:txEl>
                                          </p:spTgt>
                                        </p:tgtEl>
                                        <p:attrNameLst>
                                          <p:attrName>style.visibility</p:attrName>
                                        </p:attrNameLst>
                                      </p:cBhvr>
                                      <p:to>
                                        <p:strVal val="visible"/>
                                      </p:to>
                                    </p:set>
                                    <p:animEffect transition="in" filter="fade">
                                      <p:cBhvr>
                                        <p:cTn id="67" dur="2000"/>
                                        <p:tgtEl>
                                          <p:spTgt spid="3">
                                            <p:txEl>
                                              <p:pRg st="9" end="9"/>
                                            </p:txEl>
                                          </p:spTgt>
                                        </p:tgtEl>
                                      </p:cBhvr>
                                    </p:animEffect>
                                    <p:anim calcmode="lin" valueType="num">
                                      <p:cBhvr>
                                        <p:cTn id="6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9" dur="2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70" fill="hold">
                            <p:stCondLst>
                              <p:cond delay="33000"/>
                            </p:stCondLst>
                            <p:childTnLst>
                              <p:par>
                                <p:cTn id="71" presetID="42" presetClass="entr" presetSubtype="0" fill="hold" grpId="0" nodeType="afterEffect">
                                  <p:stCondLst>
                                    <p:cond delay="1000"/>
                                  </p:stCondLst>
                                  <p:childTnLst>
                                    <p:set>
                                      <p:cBhvr>
                                        <p:cTn id="72" dur="1" fill="hold">
                                          <p:stCondLst>
                                            <p:cond delay="0"/>
                                          </p:stCondLst>
                                        </p:cTn>
                                        <p:tgtEl>
                                          <p:spTgt spid="3">
                                            <p:txEl>
                                              <p:pRg st="10" end="10"/>
                                            </p:txEl>
                                          </p:spTgt>
                                        </p:tgtEl>
                                        <p:attrNameLst>
                                          <p:attrName>style.visibility</p:attrName>
                                        </p:attrNameLst>
                                      </p:cBhvr>
                                      <p:to>
                                        <p:strVal val="visible"/>
                                      </p:to>
                                    </p:set>
                                    <p:animEffect transition="in" filter="fade">
                                      <p:cBhvr>
                                        <p:cTn id="73" dur="2000"/>
                                        <p:tgtEl>
                                          <p:spTgt spid="3">
                                            <p:txEl>
                                              <p:pRg st="10" end="10"/>
                                            </p:txEl>
                                          </p:spTgt>
                                        </p:tgtEl>
                                      </p:cBhvr>
                                    </p:animEffect>
                                    <p:anim calcmode="lin" valueType="num">
                                      <p:cBhvr>
                                        <p:cTn id="74"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5" dur="2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par>
                          <p:cTn id="76" fill="hold">
                            <p:stCondLst>
                              <p:cond delay="36000"/>
                            </p:stCondLst>
                            <p:childTnLst>
                              <p:par>
                                <p:cTn id="77" presetID="42" presetClass="entr" presetSubtype="0" fill="hold" grpId="0" nodeType="afterEffect">
                                  <p:stCondLst>
                                    <p:cond delay="1000"/>
                                  </p:stCondLst>
                                  <p:childTnLst>
                                    <p:set>
                                      <p:cBhvr>
                                        <p:cTn id="78" dur="1" fill="hold">
                                          <p:stCondLst>
                                            <p:cond delay="0"/>
                                          </p:stCondLst>
                                        </p:cTn>
                                        <p:tgtEl>
                                          <p:spTgt spid="3">
                                            <p:txEl>
                                              <p:pRg st="11" end="11"/>
                                            </p:txEl>
                                          </p:spTgt>
                                        </p:tgtEl>
                                        <p:attrNameLst>
                                          <p:attrName>style.visibility</p:attrName>
                                        </p:attrNameLst>
                                      </p:cBhvr>
                                      <p:to>
                                        <p:strVal val="visible"/>
                                      </p:to>
                                    </p:set>
                                    <p:animEffect transition="in" filter="fade">
                                      <p:cBhvr>
                                        <p:cTn id="79" dur="2000"/>
                                        <p:tgtEl>
                                          <p:spTgt spid="3">
                                            <p:txEl>
                                              <p:pRg st="11" end="11"/>
                                            </p:txEl>
                                          </p:spTgt>
                                        </p:tgtEl>
                                      </p:cBhvr>
                                    </p:animEffect>
                                    <p:anim calcmode="lin" valueType="num">
                                      <p:cBhvr>
                                        <p:cTn id="80" dur="2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1" dur="2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par>
                          <p:cTn id="82" fill="hold">
                            <p:stCondLst>
                              <p:cond delay="39000"/>
                            </p:stCondLst>
                            <p:childTnLst>
                              <p:par>
                                <p:cTn id="83" presetID="16" presetClass="entr" presetSubtype="21" fill="hold" grpId="0" nodeType="afterEffect">
                                  <p:stCondLst>
                                    <p:cond delay="1000"/>
                                  </p:stCondLst>
                                  <p:childTnLst>
                                    <p:set>
                                      <p:cBhvr>
                                        <p:cTn id="84" dur="1" fill="hold">
                                          <p:stCondLst>
                                            <p:cond delay="0"/>
                                          </p:stCondLst>
                                        </p:cTn>
                                        <p:tgtEl>
                                          <p:spTgt spid="4"/>
                                        </p:tgtEl>
                                        <p:attrNameLst>
                                          <p:attrName>style.visibility</p:attrName>
                                        </p:attrNameLst>
                                      </p:cBhvr>
                                      <p:to>
                                        <p:strVal val="visible"/>
                                      </p:to>
                                    </p:set>
                                    <p:animEffect transition="in" filter="barn(inVertical)">
                                      <p:cBhvr>
                                        <p:cTn id="8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575036" y="1860749"/>
            <a:ext cx="10916238" cy="867265"/>
          </a:xfrm>
          <a:solidFill>
            <a:schemeClr val="accent2">
              <a:lumMod val="75000"/>
            </a:schemeClr>
          </a:solidFill>
          <a:ln w="9525">
            <a:solidFill>
              <a:schemeClr val="tx1"/>
            </a:solidFill>
          </a:ln>
        </p:spPr>
        <p:txBody>
          <a:bodyPr>
            <a:normAutofit/>
          </a:bodyPr>
          <a:lstStyle/>
          <a:p>
            <a:pPr algn="ctr"/>
            <a:r>
              <a:rPr lang="en-IN" dirty="0">
                <a:solidFill>
                  <a:schemeClr val="bg1"/>
                </a:solidFill>
              </a:rPr>
              <a:t>Basics of Design</a:t>
            </a: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3" name="Title 1">
            <a:extLst>
              <a:ext uri="{FF2B5EF4-FFF2-40B4-BE49-F238E27FC236}">
                <a16:creationId xmlns:a16="http://schemas.microsoft.com/office/drawing/2014/main" id="{AB813EEB-CA8A-040E-1D9E-ABB34941345F}"/>
              </a:ext>
            </a:extLst>
          </p:cNvPr>
          <p:cNvSpPr txBox="1">
            <a:spLocks/>
          </p:cNvSpPr>
          <p:nvPr/>
        </p:nvSpPr>
        <p:spPr>
          <a:xfrm>
            <a:off x="3726835" y="3049469"/>
            <a:ext cx="4612640" cy="557331"/>
          </a:xfrm>
          <a:prstGeom prst="rect">
            <a:avLst/>
          </a:prstGeom>
          <a:solidFill>
            <a:schemeClr val="accent2"/>
          </a:solidFill>
          <a:ln w="9525">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2000" dirty="0">
                <a:solidFill>
                  <a:schemeClr val="bg1"/>
                </a:solidFill>
              </a:rPr>
              <a:t>as per IRC-SP-62 (2014)</a:t>
            </a:r>
          </a:p>
        </p:txBody>
      </p:sp>
    </p:spTree>
    <p:extLst>
      <p:ext uri="{BB962C8B-B14F-4D97-AF65-F5344CB8AC3E}">
        <p14:creationId xmlns:p14="http://schemas.microsoft.com/office/powerpoint/2010/main" val="6945587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childTnLst>
                          </p:cTn>
                        </p:par>
                        <p:par>
                          <p:cTn id="10" fill="hold">
                            <p:stCondLst>
                              <p:cond delay="3000"/>
                            </p:stCondLst>
                            <p:childTnLst>
                              <p:par>
                                <p:cTn id="11" presetID="16" presetClass="entr" presetSubtype="21" fill="hold" grpId="0" nodeType="after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1000"/>
                                        <p:tgtEl>
                                          <p:spTgt spid="4"/>
                                        </p:tgtEl>
                                      </p:cBhvr>
                                    </p:animEffect>
                                  </p:childTnLst>
                                </p:cTn>
                              </p:par>
                            </p:childTnLst>
                          </p:cTn>
                        </p:par>
                        <p:par>
                          <p:cTn id="14" fill="hold">
                            <p:stCondLst>
                              <p:cond delay="5000"/>
                            </p:stCondLst>
                            <p:childTnLst>
                              <p:par>
                                <p:cTn id="15" presetID="53" presetClass="entr" presetSubtype="16" fill="hold" grpId="0" nodeType="afterEffect">
                                  <p:stCondLst>
                                    <p:cond delay="1000"/>
                                  </p:stCondLst>
                                  <p:childTnLst>
                                    <p:set>
                                      <p:cBhvr>
                                        <p:cTn id="16" dur="1" fill="hold">
                                          <p:stCondLst>
                                            <p:cond delay="0"/>
                                          </p:stCondLst>
                                        </p:cTn>
                                        <p:tgtEl>
                                          <p:spTgt spid="3"/>
                                        </p:tgtEl>
                                        <p:attrNameLst>
                                          <p:attrName>style.visibility</p:attrName>
                                        </p:attrNameLst>
                                      </p:cBhvr>
                                      <p:to>
                                        <p:strVal val="visible"/>
                                      </p:to>
                                    </p:set>
                                    <p:anim calcmode="lin" valueType="num">
                                      <p:cBhvr>
                                        <p:cTn id="17" dur="2000" fill="hold"/>
                                        <p:tgtEl>
                                          <p:spTgt spid="3"/>
                                        </p:tgtEl>
                                        <p:attrNameLst>
                                          <p:attrName>ppt_w</p:attrName>
                                        </p:attrNameLst>
                                      </p:cBhvr>
                                      <p:tavLst>
                                        <p:tav tm="0">
                                          <p:val>
                                            <p:fltVal val="0"/>
                                          </p:val>
                                        </p:tav>
                                        <p:tav tm="100000">
                                          <p:val>
                                            <p:strVal val="#ppt_w"/>
                                          </p:val>
                                        </p:tav>
                                      </p:tavLst>
                                    </p:anim>
                                    <p:anim calcmode="lin" valueType="num">
                                      <p:cBhvr>
                                        <p:cTn id="18" dur="2000" fill="hold"/>
                                        <p:tgtEl>
                                          <p:spTgt spid="3"/>
                                        </p:tgtEl>
                                        <p:attrNameLst>
                                          <p:attrName>ppt_h</p:attrName>
                                        </p:attrNameLst>
                                      </p:cBhvr>
                                      <p:tavLst>
                                        <p:tav tm="0">
                                          <p:val>
                                            <p:fltVal val="0"/>
                                          </p:val>
                                        </p:tav>
                                        <p:tav tm="100000">
                                          <p:val>
                                            <p:strVal val="#ppt_h"/>
                                          </p:val>
                                        </p:tav>
                                      </p:tavLst>
                                    </p:anim>
                                    <p:animEffect transition="in" filter="fade">
                                      <p:cBhvr>
                                        <p:cTn id="1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838200" y="122551"/>
            <a:ext cx="10515600" cy="867265"/>
          </a:xfrm>
          <a:solidFill>
            <a:schemeClr val="accent2">
              <a:lumMod val="75000"/>
            </a:schemeClr>
          </a:solidFill>
          <a:ln w="9525">
            <a:solidFill>
              <a:schemeClr val="tx1"/>
            </a:solidFill>
          </a:ln>
        </p:spPr>
        <p:txBody>
          <a:bodyPr/>
          <a:lstStyle/>
          <a:p>
            <a:r>
              <a:rPr lang="en-IN" dirty="0">
                <a:solidFill>
                  <a:schemeClr val="bg1"/>
                </a:solidFill>
              </a:rPr>
              <a:t>What is Cement Concrete</a:t>
            </a:r>
          </a:p>
        </p:txBody>
      </p:sp>
      <p:sp>
        <p:nvSpPr>
          <p:cNvPr id="3" name="Content Placeholder 2">
            <a:extLst>
              <a:ext uri="{FF2B5EF4-FFF2-40B4-BE49-F238E27FC236}">
                <a16:creationId xmlns:a16="http://schemas.microsoft.com/office/drawing/2014/main" id="{E23E749B-BFD2-74DA-6C27-858D0B7AC77A}"/>
              </a:ext>
            </a:extLst>
          </p:cNvPr>
          <p:cNvSpPr>
            <a:spLocks noGrp="1"/>
          </p:cNvSpPr>
          <p:nvPr>
            <p:ph idx="1"/>
          </p:nvPr>
        </p:nvSpPr>
        <p:spPr>
          <a:xfrm>
            <a:off x="838200" y="1189525"/>
            <a:ext cx="10515600" cy="4520159"/>
          </a:xfrm>
          <a:solidFill>
            <a:schemeClr val="accent2">
              <a:lumMod val="60000"/>
              <a:lumOff val="40000"/>
            </a:schemeClr>
          </a:solidFill>
          <a:ln w="9525">
            <a:solidFill>
              <a:schemeClr val="tx1"/>
            </a:solidFill>
          </a:ln>
        </p:spPr>
        <p:txBody>
          <a:bodyPr>
            <a:noAutofit/>
          </a:bodyPr>
          <a:lstStyle/>
          <a:p>
            <a:pPr marL="0" indent="0">
              <a:buNone/>
            </a:pPr>
            <a:r>
              <a:rPr lang="en-US" sz="3200" dirty="0"/>
              <a:t>Cement Concrete (or simply concrete) is a composite (heterogeneous)  material, which hardens over time gaining strength, composed of :</a:t>
            </a:r>
          </a:p>
          <a:p>
            <a:pPr lvl="1"/>
            <a:r>
              <a:rPr lang="en-US" sz="3200" dirty="0"/>
              <a:t>Cement</a:t>
            </a:r>
          </a:p>
          <a:p>
            <a:pPr lvl="1"/>
            <a:r>
              <a:rPr lang="en-US" sz="3200" dirty="0"/>
              <a:t>Aggregates (Fine &amp; Coarse)</a:t>
            </a:r>
          </a:p>
          <a:p>
            <a:pPr lvl="1"/>
            <a:r>
              <a:rPr lang="en-US" sz="3200" dirty="0"/>
              <a:t>Water</a:t>
            </a:r>
          </a:p>
          <a:p>
            <a:pPr lvl="1"/>
            <a:r>
              <a:rPr lang="en-US" sz="3200" dirty="0"/>
              <a:t>And Optionally</a:t>
            </a:r>
          </a:p>
          <a:p>
            <a:pPr lvl="2"/>
            <a:r>
              <a:rPr lang="en-US" sz="2800" dirty="0"/>
              <a:t>Mineral Admixtures (Fly Ash, GGBFS* </a:t>
            </a:r>
            <a:r>
              <a:rPr lang="en-US" sz="2800" dirty="0" err="1"/>
              <a:t>etc</a:t>
            </a:r>
            <a:r>
              <a:rPr lang="en-US" sz="2800" dirty="0"/>
              <a:t>) </a:t>
            </a:r>
          </a:p>
          <a:p>
            <a:pPr lvl="2"/>
            <a:r>
              <a:rPr lang="en-US" sz="3200" dirty="0"/>
              <a:t>Chemical Admixtures [Plasticizers, Retarders, etc.]</a:t>
            </a:r>
            <a:endParaRPr lang="en-IN" sz="3200" dirty="0"/>
          </a:p>
          <a:p>
            <a:pPr marL="0" indent="0">
              <a:buNone/>
            </a:pPr>
            <a:endParaRPr lang="en-IN" sz="2400" dirty="0"/>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5" name="Rectangle 4">
            <a:extLst>
              <a:ext uri="{FF2B5EF4-FFF2-40B4-BE49-F238E27FC236}">
                <a16:creationId xmlns:a16="http://schemas.microsoft.com/office/drawing/2014/main" id="{FC28CE06-4B0B-C6A0-F3D7-0078B27405AB}"/>
              </a:ext>
            </a:extLst>
          </p:cNvPr>
          <p:cNvSpPr/>
          <p:nvPr/>
        </p:nvSpPr>
        <p:spPr>
          <a:xfrm>
            <a:off x="838200" y="5964865"/>
            <a:ext cx="10515600" cy="40063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dirty="0"/>
              <a:t>*Ground Granulated Blast Furnace Slag, which is a by product in steel industry</a:t>
            </a:r>
          </a:p>
        </p:txBody>
      </p:sp>
    </p:spTree>
    <p:extLst>
      <p:ext uri="{BB962C8B-B14F-4D97-AF65-F5344CB8AC3E}">
        <p14:creationId xmlns:p14="http://schemas.microsoft.com/office/powerpoint/2010/main" val="3741171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100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2000"/>
                                        <p:tgtEl>
                                          <p:spTgt spid="3">
                                            <p:txEl>
                                              <p:pRg st="1" end="1"/>
                                            </p:txEl>
                                          </p:spTgt>
                                        </p:tgtEl>
                                      </p:cBhvr>
                                    </p:animEffect>
                                    <p:anim calcmode="lin" valueType="num">
                                      <p:cBhvr>
                                        <p:cTn id="21"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100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2000"/>
                                        <p:tgtEl>
                                          <p:spTgt spid="3">
                                            <p:txEl>
                                              <p:pRg st="2" end="2"/>
                                            </p:txEl>
                                          </p:spTgt>
                                        </p:tgtEl>
                                      </p:cBhvr>
                                    </p:animEffect>
                                    <p:anim calcmode="lin" valueType="num">
                                      <p:cBhvr>
                                        <p:cTn id="2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100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2000"/>
                                        <p:tgtEl>
                                          <p:spTgt spid="3">
                                            <p:txEl>
                                              <p:pRg st="3" end="3"/>
                                            </p:txEl>
                                          </p:spTgt>
                                        </p:tgtEl>
                                      </p:cBhvr>
                                    </p:animEffect>
                                    <p:anim calcmode="lin" valueType="num">
                                      <p:cBhvr>
                                        <p:cTn id="3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100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2000"/>
                                        <p:tgtEl>
                                          <p:spTgt spid="3">
                                            <p:txEl>
                                              <p:pRg st="4" end="4"/>
                                            </p:txEl>
                                          </p:spTgt>
                                        </p:tgtEl>
                                      </p:cBhvr>
                                    </p:animEffect>
                                    <p:anim calcmode="lin" valueType="num">
                                      <p:cBhvr>
                                        <p:cTn id="4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2000" fill="hold"/>
                                        <p:tgtEl>
                                          <p:spTgt spid="3">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fade">
                                      <p:cBhvr>
                                        <p:cTn id="46" dur="2000"/>
                                        <p:tgtEl>
                                          <p:spTgt spid="3">
                                            <p:txEl>
                                              <p:pRg st="5" end="5"/>
                                            </p:txEl>
                                          </p:spTgt>
                                        </p:tgtEl>
                                      </p:cBhvr>
                                    </p:animEffect>
                                    <p:anim calcmode="lin" valueType="num">
                                      <p:cBhvr>
                                        <p:cTn id="47"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8" dur="2000" fill="hold"/>
                                        <p:tgtEl>
                                          <p:spTgt spid="3">
                                            <p:txEl>
                                              <p:pRg st="5" end="5"/>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000"/>
                                  </p:stCondLst>
                                  <p:childTnLst>
                                    <p:set>
                                      <p:cBhvr>
                                        <p:cTn id="50" dur="1" fill="hold">
                                          <p:stCondLst>
                                            <p:cond delay="0"/>
                                          </p:stCondLst>
                                        </p:cTn>
                                        <p:tgtEl>
                                          <p:spTgt spid="3">
                                            <p:txEl>
                                              <p:pRg st="6" end="6"/>
                                            </p:txEl>
                                          </p:spTgt>
                                        </p:tgtEl>
                                        <p:attrNameLst>
                                          <p:attrName>style.visibility</p:attrName>
                                        </p:attrNameLst>
                                      </p:cBhvr>
                                      <p:to>
                                        <p:strVal val="visible"/>
                                      </p:to>
                                    </p:set>
                                    <p:animEffect transition="in" filter="fade">
                                      <p:cBhvr>
                                        <p:cTn id="51" dur="2000"/>
                                        <p:tgtEl>
                                          <p:spTgt spid="3">
                                            <p:txEl>
                                              <p:pRg st="6" end="6"/>
                                            </p:txEl>
                                          </p:spTgt>
                                        </p:tgtEl>
                                      </p:cBhvr>
                                    </p:animEffect>
                                    <p:anim calcmode="lin" valueType="num">
                                      <p:cBhvr>
                                        <p:cTn id="5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3"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54" fill="hold">
                            <p:stCondLst>
                              <p:cond delay="3000"/>
                            </p:stCondLst>
                            <p:childTnLst>
                              <p:par>
                                <p:cTn id="55" presetID="16" presetClass="entr" presetSubtype="21" fill="hold" grpId="0" nodeType="afterEffect">
                                  <p:stCondLst>
                                    <p:cond delay="1000"/>
                                  </p:stCondLst>
                                  <p:childTnLst>
                                    <p:set>
                                      <p:cBhvr>
                                        <p:cTn id="56" dur="1" fill="hold">
                                          <p:stCondLst>
                                            <p:cond delay="0"/>
                                          </p:stCondLst>
                                        </p:cTn>
                                        <p:tgtEl>
                                          <p:spTgt spid="4"/>
                                        </p:tgtEl>
                                        <p:attrNameLst>
                                          <p:attrName>style.visibility</p:attrName>
                                        </p:attrNameLst>
                                      </p:cBhvr>
                                      <p:to>
                                        <p:strVal val="visible"/>
                                      </p:to>
                                    </p:set>
                                    <p:animEffect transition="in" filter="barn(inVertical)">
                                      <p:cBhvr>
                                        <p:cTn id="5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D66376A2-FA48-7A9B-AB12-11D17B2AB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19A819-F824-EC7D-D41D-EA3CC883BE7B}"/>
              </a:ext>
            </a:extLst>
          </p:cNvPr>
          <p:cNvSpPr>
            <a:spLocks noGrp="1"/>
          </p:cNvSpPr>
          <p:nvPr>
            <p:ph type="title"/>
          </p:nvPr>
        </p:nvSpPr>
        <p:spPr>
          <a:xfrm>
            <a:off x="838200" y="122551"/>
            <a:ext cx="10515600" cy="867265"/>
          </a:xfrm>
          <a:solidFill>
            <a:schemeClr val="accent2">
              <a:lumMod val="75000"/>
            </a:schemeClr>
          </a:solidFill>
          <a:ln w="9525">
            <a:solidFill>
              <a:schemeClr val="tx1"/>
            </a:solidFill>
          </a:ln>
        </p:spPr>
        <p:txBody>
          <a:bodyPr/>
          <a:lstStyle/>
          <a:p>
            <a:r>
              <a:rPr lang="en-IN" dirty="0">
                <a:solidFill>
                  <a:schemeClr val="bg1"/>
                </a:solidFill>
              </a:rPr>
              <a:t>Preliminaries</a:t>
            </a:r>
          </a:p>
        </p:txBody>
      </p:sp>
      <p:sp>
        <p:nvSpPr>
          <p:cNvPr id="3" name="Content Placeholder 2">
            <a:extLst>
              <a:ext uri="{FF2B5EF4-FFF2-40B4-BE49-F238E27FC236}">
                <a16:creationId xmlns:a16="http://schemas.microsoft.com/office/drawing/2014/main" id="{2CF190C9-6885-2CD1-53E4-D2786D09B6B7}"/>
              </a:ext>
            </a:extLst>
          </p:cNvPr>
          <p:cNvSpPr>
            <a:spLocks noGrp="1"/>
          </p:cNvSpPr>
          <p:nvPr>
            <p:ph idx="1"/>
          </p:nvPr>
        </p:nvSpPr>
        <p:spPr>
          <a:xfrm>
            <a:off x="838200" y="1423445"/>
            <a:ext cx="10515600" cy="4901936"/>
          </a:xfrm>
          <a:solidFill>
            <a:schemeClr val="accent2">
              <a:lumMod val="60000"/>
              <a:lumOff val="40000"/>
            </a:schemeClr>
          </a:solidFill>
          <a:ln w="9525">
            <a:solidFill>
              <a:schemeClr val="tx1"/>
            </a:solidFill>
          </a:ln>
        </p:spPr>
        <p:txBody>
          <a:bodyPr>
            <a:noAutofit/>
          </a:bodyPr>
          <a:lstStyle/>
          <a:p>
            <a:pPr marL="0" indent="0">
              <a:buNone/>
            </a:pPr>
            <a:r>
              <a:rPr lang="en-IN" dirty="0"/>
              <a:t>Conventional Concrete Pavements demand high degree of expertise in:</a:t>
            </a:r>
          </a:p>
          <a:p>
            <a:pPr lvl="1">
              <a:buFont typeface="Wingdings" panose="05000000000000000000" pitchFamily="2" charset="2"/>
              <a:buChar char="ü"/>
            </a:pPr>
            <a:r>
              <a:rPr lang="en-IN" dirty="0"/>
              <a:t>Design</a:t>
            </a:r>
          </a:p>
          <a:p>
            <a:pPr lvl="1">
              <a:buFont typeface="Wingdings" panose="05000000000000000000" pitchFamily="2" charset="2"/>
              <a:buChar char="ü"/>
            </a:pPr>
            <a:r>
              <a:rPr lang="en-IN" dirty="0"/>
              <a:t>Construction</a:t>
            </a:r>
          </a:p>
          <a:p>
            <a:pPr lvl="1">
              <a:buFont typeface="Wingdings" panose="05000000000000000000" pitchFamily="2" charset="2"/>
              <a:buChar char="ü"/>
            </a:pPr>
            <a:r>
              <a:rPr lang="en-IN" dirty="0"/>
              <a:t>Maintenance</a:t>
            </a:r>
          </a:p>
          <a:p>
            <a:pPr marL="0" indent="0">
              <a:buNone/>
            </a:pPr>
            <a:r>
              <a:rPr lang="en-IN" dirty="0"/>
              <a:t>Pre-Requisites for Design of Conventional CC Pavements:</a:t>
            </a:r>
          </a:p>
          <a:p>
            <a:pPr lvl="1">
              <a:buFont typeface="Wingdings" panose="05000000000000000000" pitchFamily="2" charset="2"/>
              <a:buChar char="Ø"/>
            </a:pPr>
            <a:r>
              <a:rPr lang="en-IN" dirty="0"/>
              <a:t>Minimum Grade of Concrete is M30</a:t>
            </a:r>
          </a:p>
          <a:p>
            <a:pPr lvl="1">
              <a:buFont typeface="Wingdings" panose="05000000000000000000" pitchFamily="2" charset="2"/>
              <a:buChar char="Ø"/>
            </a:pPr>
            <a:r>
              <a:rPr lang="en-IN" dirty="0"/>
              <a:t>CC Pavements are designed for 90 days characteristic flexural strength</a:t>
            </a:r>
          </a:p>
          <a:p>
            <a:pPr lvl="1">
              <a:buFont typeface="Wingdings" panose="05000000000000000000" pitchFamily="2" charset="2"/>
              <a:buChar char="Ø"/>
            </a:pPr>
            <a:r>
              <a:rPr lang="en-IN" dirty="0"/>
              <a:t>Spacing of Contraction Joints can vary from 2.50 m to 4.0 m</a:t>
            </a:r>
          </a:p>
          <a:p>
            <a:pPr lvl="1">
              <a:buFont typeface="Wingdings" panose="05000000000000000000" pitchFamily="2" charset="2"/>
              <a:buChar char="Ø"/>
            </a:pPr>
            <a:r>
              <a:rPr lang="en-IN" dirty="0"/>
              <a:t>Minimum Subgrade CBR is 4%</a:t>
            </a:r>
          </a:p>
          <a:p>
            <a:pPr lvl="1">
              <a:buFont typeface="Wingdings" panose="05000000000000000000" pitchFamily="2" charset="2"/>
              <a:buChar char="Ø"/>
            </a:pPr>
            <a:r>
              <a:rPr lang="en-IN" dirty="0"/>
              <a:t>Width of Carriageway is 3.75. However, if width exceeds 4.50 m., longitudinal joints have to be provided with tie-bars</a:t>
            </a:r>
          </a:p>
          <a:p>
            <a:pPr lvl="1">
              <a:buFont typeface="Wingdings" panose="05000000000000000000" pitchFamily="2" charset="2"/>
              <a:buChar char="Ø"/>
            </a:pPr>
            <a:r>
              <a:rPr lang="en-IN" dirty="0"/>
              <a:t>Minimum thickness of CC pavement is 150 mm</a:t>
            </a:r>
          </a:p>
          <a:p>
            <a:pPr marL="0" indent="0">
              <a:buNone/>
            </a:pPr>
            <a:endParaRPr lang="en-IN" sz="2400" dirty="0"/>
          </a:p>
        </p:txBody>
      </p:sp>
      <p:sp>
        <p:nvSpPr>
          <p:cNvPr id="4" name="Action Button: Go Forward or Next 3">
            <a:hlinkClick r:id="" action="ppaction://hlinkshowjump?jump=nextslide" highlightClick="1"/>
            <a:extLst>
              <a:ext uri="{FF2B5EF4-FFF2-40B4-BE49-F238E27FC236}">
                <a16:creationId xmlns:a16="http://schemas.microsoft.com/office/drawing/2014/main" id="{D9A27D60-C4E9-2525-3D89-38C95577F91C}"/>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489700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2" presetClass="entr" presetSubtype="0" fill="hold" grpId="0" nodeType="afterEffect">
                                  <p:stCondLst>
                                    <p:cond delay="1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9000"/>
                            </p:stCondLst>
                            <p:childTnLst>
                              <p:par>
                                <p:cTn id="23" presetID="42" presetClass="entr" presetSubtype="0" fill="hold" grpId="0" nodeType="afterEffect">
                                  <p:stCondLst>
                                    <p:cond delay="10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12000"/>
                            </p:stCondLst>
                            <p:childTnLst>
                              <p:par>
                                <p:cTn id="29" presetID="42" presetClass="entr" presetSubtype="0" fill="hold" grpId="0" nodeType="afterEffect">
                                  <p:stCondLst>
                                    <p:cond delay="100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15000"/>
                            </p:stCondLst>
                            <p:childTnLst>
                              <p:par>
                                <p:cTn id="35" presetID="42" presetClass="entr" presetSubtype="0" fill="hold" grpId="0" nodeType="afterEffect">
                                  <p:stCondLst>
                                    <p:cond delay="100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anim calcmode="lin" valueType="num">
                                      <p:cBhvr>
                                        <p:cTn id="3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40" fill="hold">
                            <p:stCondLst>
                              <p:cond delay="18000"/>
                            </p:stCondLst>
                            <p:childTnLst>
                              <p:par>
                                <p:cTn id="41" presetID="42" presetClass="entr" presetSubtype="0" fill="hold" grpId="0" nodeType="afterEffect">
                                  <p:stCondLst>
                                    <p:cond delay="100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2000"/>
                                        <p:tgtEl>
                                          <p:spTgt spid="3">
                                            <p:txEl>
                                              <p:pRg st="5" end="5"/>
                                            </p:txEl>
                                          </p:spTgt>
                                        </p:tgtEl>
                                      </p:cBhvr>
                                    </p:animEffect>
                                    <p:anim calcmode="lin" valueType="num">
                                      <p:cBhvr>
                                        <p:cTn id="4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6" fill="hold">
                            <p:stCondLst>
                              <p:cond delay="21000"/>
                            </p:stCondLst>
                            <p:childTnLst>
                              <p:par>
                                <p:cTn id="47" presetID="42" presetClass="entr" presetSubtype="0" fill="hold" grpId="0" nodeType="afterEffect">
                                  <p:stCondLst>
                                    <p:cond delay="100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52" fill="hold">
                            <p:stCondLst>
                              <p:cond delay="24000"/>
                            </p:stCondLst>
                            <p:childTnLst>
                              <p:par>
                                <p:cTn id="53" presetID="42" presetClass="entr" presetSubtype="0" fill="hold" grpId="0" nodeType="afterEffect">
                                  <p:stCondLst>
                                    <p:cond delay="100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2000"/>
                                        <p:tgtEl>
                                          <p:spTgt spid="3">
                                            <p:txEl>
                                              <p:pRg st="7" end="7"/>
                                            </p:txEl>
                                          </p:spTgt>
                                        </p:tgtEl>
                                      </p:cBhvr>
                                    </p:animEffect>
                                    <p:anim calcmode="lin" valueType="num">
                                      <p:cBhvr>
                                        <p:cTn id="5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8" fill="hold">
                            <p:stCondLst>
                              <p:cond delay="27000"/>
                            </p:stCondLst>
                            <p:childTnLst>
                              <p:par>
                                <p:cTn id="59" presetID="42" presetClass="entr" presetSubtype="0" fill="hold" grpId="0" nodeType="afterEffect">
                                  <p:stCondLst>
                                    <p:cond delay="100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2000"/>
                                        <p:tgtEl>
                                          <p:spTgt spid="3">
                                            <p:txEl>
                                              <p:pRg st="8" end="8"/>
                                            </p:txEl>
                                          </p:spTgt>
                                        </p:tgtEl>
                                      </p:cBhvr>
                                    </p:animEffect>
                                    <p:anim calcmode="lin" valueType="num">
                                      <p:cBhvr>
                                        <p:cTn id="6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64" fill="hold">
                            <p:stCondLst>
                              <p:cond delay="30000"/>
                            </p:stCondLst>
                            <p:childTnLst>
                              <p:par>
                                <p:cTn id="65" presetID="42" presetClass="entr" presetSubtype="0" fill="hold" grpId="0" nodeType="afterEffect">
                                  <p:stCondLst>
                                    <p:cond delay="1000"/>
                                  </p:stCondLst>
                                  <p:childTnLst>
                                    <p:set>
                                      <p:cBhvr>
                                        <p:cTn id="66" dur="1" fill="hold">
                                          <p:stCondLst>
                                            <p:cond delay="0"/>
                                          </p:stCondLst>
                                        </p:cTn>
                                        <p:tgtEl>
                                          <p:spTgt spid="3">
                                            <p:txEl>
                                              <p:pRg st="9" end="9"/>
                                            </p:txEl>
                                          </p:spTgt>
                                        </p:tgtEl>
                                        <p:attrNameLst>
                                          <p:attrName>style.visibility</p:attrName>
                                        </p:attrNameLst>
                                      </p:cBhvr>
                                      <p:to>
                                        <p:strVal val="visible"/>
                                      </p:to>
                                    </p:set>
                                    <p:animEffect transition="in" filter="fade">
                                      <p:cBhvr>
                                        <p:cTn id="67" dur="2000"/>
                                        <p:tgtEl>
                                          <p:spTgt spid="3">
                                            <p:txEl>
                                              <p:pRg st="9" end="9"/>
                                            </p:txEl>
                                          </p:spTgt>
                                        </p:tgtEl>
                                      </p:cBhvr>
                                    </p:animEffect>
                                    <p:anim calcmode="lin" valueType="num">
                                      <p:cBhvr>
                                        <p:cTn id="6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9" dur="2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70" fill="hold">
                            <p:stCondLst>
                              <p:cond delay="33000"/>
                            </p:stCondLst>
                            <p:childTnLst>
                              <p:par>
                                <p:cTn id="71" presetID="42" presetClass="entr" presetSubtype="0" fill="hold" grpId="0" nodeType="afterEffect">
                                  <p:stCondLst>
                                    <p:cond delay="1000"/>
                                  </p:stCondLst>
                                  <p:childTnLst>
                                    <p:set>
                                      <p:cBhvr>
                                        <p:cTn id="72" dur="1" fill="hold">
                                          <p:stCondLst>
                                            <p:cond delay="0"/>
                                          </p:stCondLst>
                                        </p:cTn>
                                        <p:tgtEl>
                                          <p:spTgt spid="3">
                                            <p:txEl>
                                              <p:pRg st="10" end="10"/>
                                            </p:txEl>
                                          </p:spTgt>
                                        </p:tgtEl>
                                        <p:attrNameLst>
                                          <p:attrName>style.visibility</p:attrName>
                                        </p:attrNameLst>
                                      </p:cBhvr>
                                      <p:to>
                                        <p:strVal val="visible"/>
                                      </p:to>
                                    </p:set>
                                    <p:animEffect transition="in" filter="fade">
                                      <p:cBhvr>
                                        <p:cTn id="73" dur="2000"/>
                                        <p:tgtEl>
                                          <p:spTgt spid="3">
                                            <p:txEl>
                                              <p:pRg st="10" end="10"/>
                                            </p:txEl>
                                          </p:spTgt>
                                        </p:tgtEl>
                                      </p:cBhvr>
                                    </p:animEffect>
                                    <p:anim calcmode="lin" valueType="num">
                                      <p:cBhvr>
                                        <p:cTn id="74"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5" dur="2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par>
                          <p:cTn id="76" fill="hold">
                            <p:stCondLst>
                              <p:cond delay="36000"/>
                            </p:stCondLst>
                            <p:childTnLst>
                              <p:par>
                                <p:cTn id="77" presetID="16" presetClass="entr" presetSubtype="21" fill="hold" grpId="0" nodeType="afterEffect">
                                  <p:stCondLst>
                                    <p:cond delay="1000"/>
                                  </p:stCondLst>
                                  <p:childTnLst>
                                    <p:set>
                                      <p:cBhvr>
                                        <p:cTn id="78" dur="1" fill="hold">
                                          <p:stCondLst>
                                            <p:cond delay="0"/>
                                          </p:stCondLst>
                                        </p:cTn>
                                        <p:tgtEl>
                                          <p:spTgt spid="4"/>
                                        </p:tgtEl>
                                        <p:attrNameLst>
                                          <p:attrName>style.visibility</p:attrName>
                                        </p:attrNameLst>
                                      </p:cBhvr>
                                      <p:to>
                                        <p:strVal val="visible"/>
                                      </p:to>
                                    </p:set>
                                    <p:animEffect transition="in" filter="barn(inVertical)">
                                      <p:cBhvr>
                                        <p:cTn id="7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838200" y="122551"/>
            <a:ext cx="10515600" cy="867265"/>
          </a:xfrm>
          <a:solidFill>
            <a:schemeClr val="accent2">
              <a:lumMod val="75000"/>
            </a:schemeClr>
          </a:solidFill>
          <a:ln w="9525">
            <a:solidFill>
              <a:schemeClr val="tx1"/>
            </a:solidFill>
          </a:ln>
        </p:spPr>
        <p:txBody>
          <a:bodyPr/>
          <a:lstStyle/>
          <a:p>
            <a:r>
              <a:rPr lang="en-IN" dirty="0">
                <a:solidFill>
                  <a:schemeClr val="bg1"/>
                </a:solidFill>
              </a:rPr>
              <a:t>Design Factors</a:t>
            </a:r>
          </a:p>
        </p:txBody>
      </p:sp>
      <p:sp>
        <p:nvSpPr>
          <p:cNvPr id="3" name="Content Placeholder 2">
            <a:extLst>
              <a:ext uri="{FF2B5EF4-FFF2-40B4-BE49-F238E27FC236}">
                <a16:creationId xmlns:a16="http://schemas.microsoft.com/office/drawing/2014/main" id="{E23E749B-BFD2-74DA-6C27-858D0B7AC77A}"/>
              </a:ext>
            </a:extLst>
          </p:cNvPr>
          <p:cNvSpPr>
            <a:spLocks noGrp="1"/>
          </p:cNvSpPr>
          <p:nvPr>
            <p:ph idx="1"/>
          </p:nvPr>
        </p:nvSpPr>
        <p:spPr>
          <a:xfrm>
            <a:off x="838200" y="1140642"/>
            <a:ext cx="10515600" cy="5147035"/>
          </a:xfrm>
          <a:solidFill>
            <a:schemeClr val="accent2">
              <a:lumMod val="60000"/>
              <a:lumOff val="40000"/>
            </a:schemeClr>
          </a:solidFill>
          <a:ln w="9525">
            <a:solidFill>
              <a:schemeClr val="tx1"/>
            </a:solidFill>
          </a:ln>
        </p:spPr>
        <p:txBody>
          <a:bodyPr>
            <a:noAutofit/>
          </a:bodyPr>
          <a:lstStyle/>
          <a:p>
            <a:pPr marL="0" indent="0">
              <a:buNone/>
            </a:pPr>
            <a:r>
              <a:rPr lang="en-IN" dirty="0"/>
              <a:t>Following are the major Design Factors:</a:t>
            </a:r>
          </a:p>
          <a:p>
            <a:pPr lvl="1">
              <a:buFont typeface="Wingdings" panose="05000000000000000000" pitchFamily="2" charset="2"/>
              <a:buChar char="ü"/>
            </a:pPr>
            <a:r>
              <a:rPr lang="en-IN" dirty="0"/>
              <a:t>Field Parameters</a:t>
            </a:r>
          </a:p>
          <a:p>
            <a:pPr lvl="2">
              <a:buFont typeface="Wingdings" panose="05000000000000000000" pitchFamily="2" charset="2"/>
              <a:buChar char="Ø"/>
            </a:pPr>
            <a:r>
              <a:rPr lang="en-IN" dirty="0"/>
              <a:t>Traffic</a:t>
            </a:r>
          </a:p>
          <a:p>
            <a:pPr lvl="3">
              <a:buFont typeface="Wingdings" panose="05000000000000000000" pitchFamily="2" charset="2"/>
              <a:buChar char="§"/>
            </a:pPr>
            <a:r>
              <a:rPr lang="en-IN" dirty="0"/>
              <a:t>CVPD</a:t>
            </a:r>
          </a:p>
          <a:p>
            <a:pPr lvl="3">
              <a:buFont typeface="Wingdings" panose="05000000000000000000" pitchFamily="2" charset="2"/>
              <a:buChar char="§"/>
            </a:pPr>
            <a:r>
              <a:rPr lang="en-IN" dirty="0"/>
              <a:t>Wheel Load - Single/Dual</a:t>
            </a:r>
          </a:p>
          <a:p>
            <a:pPr lvl="3">
              <a:buFont typeface="Wingdings" panose="05000000000000000000" pitchFamily="2" charset="2"/>
              <a:buChar char="§"/>
            </a:pPr>
            <a:r>
              <a:rPr lang="en-IN" dirty="0"/>
              <a:t>Tyre Pressure</a:t>
            </a:r>
          </a:p>
          <a:p>
            <a:pPr lvl="2">
              <a:buFont typeface="Wingdings" panose="05000000000000000000" pitchFamily="2" charset="2"/>
              <a:buChar char="Ø"/>
            </a:pPr>
            <a:r>
              <a:rPr lang="en-IN" dirty="0"/>
              <a:t>Subgrade CBR</a:t>
            </a:r>
          </a:p>
          <a:p>
            <a:pPr lvl="1">
              <a:buFont typeface="Wingdings" panose="05000000000000000000" pitchFamily="2" charset="2"/>
              <a:buChar char="ü"/>
            </a:pPr>
            <a:r>
              <a:rPr lang="en-IN" dirty="0"/>
              <a:t>Designer Specifications</a:t>
            </a:r>
          </a:p>
          <a:p>
            <a:pPr lvl="2">
              <a:buFont typeface="Wingdings" panose="05000000000000000000" pitchFamily="2" charset="2"/>
              <a:buChar char="Ø"/>
            </a:pPr>
            <a:r>
              <a:rPr lang="en-IN" dirty="0"/>
              <a:t>Design Period</a:t>
            </a:r>
          </a:p>
          <a:p>
            <a:pPr lvl="2">
              <a:buFont typeface="Wingdings" panose="05000000000000000000" pitchFamily="2" charset="2"/>
              <a:buChar char="Ø"/>
            </a:pPr>
            <a:r>
              <a:rPr lang="en-IN" dirty="0"/>
              <a:t>Spacing of Contraction Joints</a:t>
            </a:r>
          </a:p>
          <a:p>
            <a:pPr lvl="2">
              <a:buFont typeface="Wingdings" panose="05000000000000000000" pitchFamily="2" charset="2"/>
              <a:buChar char="Ø"/>
            </a:pPr>
            <a:r>
              <a:rPr lang="en-IN" dirty="0"/>
              <a:t>Type of Sub-Base/Base Proposed – Granular/Cementitious</a:t>
            </a:r>
          </a:p>
          <a:p>
            <a:pPr lvl="1">
              <a:buFont typeface="Wingdings" panose="05000000000000000000" pitchFamily="2" charset="2"/>
              <a:buChar char="ü"/>
            </a:pPr>
            <a:r>
              <a:rPr lang="en-IN" dirty="0"/>
              <a:t>Relevant properties of concrete – Modulus of Elasticity, Poisson Ratio, Coefficient of thermal expansion etc</a:t>
            </a:r>
          </a:p>
          <a:p>
            <a:pPr marL="0" indent="0">
              <a:buNone/>
            </a:pPr>
            <a:endParaRPr lang="en-IN" sz="2400" dirty="0"/>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5" name="Rectangle: Rounded Corners 4">
            <a:extLst>
              <a:ext uri="{FF2B5EF4-FFF2-40B4-BE49-F238E27FC236}">
                <a16:creationId xmlns:a16="http://schemas.microsoft.com/office/drawing/2014/main" id="{3AD65F8C-2A5C-5EFB-BA29-BFF9E5BF1BE1}"/>
              </a:ext>
            </a:extLst>
          </p:cNvPr>
          <p:cNvSpPr/>
          <p:nvPr/>
        </p:nvSpPr>
        <p:spPr>
          <a:xfrm>
            <a:off x="1798320" y="4287520"/>
            <a:ext cx="3362960" cy="396240"/>
          </a:xfrm>
          <a:prstGeom prst="roundRect">
            <a:avLst/>
          </a:prstGeom>
          <a:solidFill>
            <a:srgbClr val="B7D038">
              <a:alpha val="3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Speech Bubble: Oval 5">
            <a:extLst>
              <a:ext uri="{FF2B5EF4-FFF2-40B4-BE49-F238E27FC236}">
                <a16:creationId xmlns:a16="http://schemas.microsoft.com/office/drawing/2014/main" id="{4F1827AB-89EE-3A48-52FF-FD0A02643EC1}"/>
              </a:ext>
            </a:extLst>
          </p:cNvPr>
          <p:cNvSpPr/>
          <p:nvPr/>
        </p:nvSpPr>
        <p:spPr>
          <a:xfrm>
            <a:off x="7010400" y="2600960"/>
            <a:ext cx="2753360" cy="828040"/>
          </a:xfrm>
          <a:prstGeom prst="wedgeEllipseCallout">
            <a:avLst>
              <a:gd name="adj1" fmla="val -118988"/>
              <a:gd name="adj2" fmla="val 176610"/>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Critical During Field Execution</a:t>
            </a:r>
          </a:p>
        </p:txBody>
      </p:sp>
    </p:spTree>
    <p:extLst>
      <p:ext uri="{BB962C8B-B14F-4D97-AF65-F5344CB8AC3E}">
        <p14:creationId xmlns:p14="http://schemas.microsoft.com/office/powerpoint/2010/main" val="4004229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2" presetClass="entr" presetSubtype="0" fill="hold" grpId="0" nodeType="afterEffect">
                                  <p:stCondLst>
                                    <p:cond delay="1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9000"/>
                            </p:stCondLst>
                            <p:childTnLst>
                              <p:par>
                                <p:cTn id="23" presetID="42" presetClass="entr" presetSubtype="0" fill="hold" grpId="0" nodeType="afterEffect">
                                  <p:stCondLst>
                                    <p:cond delay="10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12000"/>
                            </p:stCondLst>
                            <p:childTnLst>
                              <p:par>
                                <p:cTn id="29" presetID="42" presetClass="entr" presetSubtype="0" fill="hold" grpId="0" nodeType="afterEffect">
                                  <p:stCondLst>
                                    <p:cond delay="100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15000"/>
                            </p:stCondLst>
                            <p:childTnLst>
                              <p:par>
                                <p:cTn id="35" presetID="42" presetClass="entr" presetSubtype="0" fill="hold" grpId="0" nodeType="afterEffect">
                                  <p:stCondLst>
                                    <p:cond delay="100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anim calcmode="lin" valueType="num">
                                      <p:cBhvr>
                                        <p:cTn id="3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40" fill="hold">
                            <p:stCondLst>
                              <p:cond delay="18000"/>
                            </p:stCondLst>
                            <p:childTnLst>
                              <p:par>
                                <p:cTn id="41" presetID="42" presetClass="entr" presetSubtype="0" fill="hold" grpId="0" nodeType="afterEffect">
                                  <p:stCondLst>
                                    <p:cond delay="100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2000"/>
                                        <p:tgtEl>
                                          <p:spTgt spid="3">
                                            <p:txEl>
                                              <p:pRg st="5" end="5"/>
                                            </p:txEl>
                                          </p:spTgt>
                                        </p:tgtEl>
                                      </p:cBhvr>
                                    </p:animEffect>
                                    <p:anim calcmode="lin" valueType="num">
                                      <p:cBhvr>
                                        <p:cTn id="4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6" fill="hold">
                            <p:stCondLst>
                              <p:cond delay="21000"/>
                            </p:stCondLst>
                            <p:childTnLst>
                              <p:par>
                                <p:cTn id="47" presetID="42" presetClass="entr" presetSubtype="0" fill="hold" grpId="0" nodeType="afterEffect">
                                  <p:stCondLst>
                                    <p:cond delay="100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52" fill="hold">
                            <p:stCondLst>
                              <p:cond delay="24000"/>
                            </p:stCondLst>
                            <p:childTnLst>
                              <p:par>
                                <p:cTn id="53" presetID="42" presetClass="entr" presetSubtype="0" fill="hold" grpId="0" nodeType="afterEffect">
                                  <p:stCondLst>
                                    <p:cond delay="100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2000"/>
                                        <p:tgtEl>
                                          <p:spTgt spid="3">
                                            <p:txEl>
                                              <p:pRg st="7" end="7"/>
                                            </p:txEl>
                                          </p:spTgt>
                                        </p:tgtEl>
                                      </p:cBhvr>
                                    </p:animEffect>
                                    <p:anim calcmode="lin" valueType="num">
                                      <p:cBhvr>
                                        <p:cTn id="5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8" fill="hold">
                            <p:stCondLst>
                              <p:cond delay="27000"/>
                            </p:stCondLst>
                            <p:childTnLst>
                              <p:par>
                                <p:cTn id="59" presetID="42" presetClass="entr" presetSubtype="0" fill="hold" grpId="0" nodeType="afterEffect">
                                  <p:stCondLst>
                                    <p:cond delay="100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2000"/>
                                        <p:tgtEl>
                                          <p:spTgt spid="3">
                                            <p:txEl>
                                              <p:pRg st="8" end="8"/>
                                            </p:txEl>
                                          </p:spTgt>
                                        </p:tgtEl>
                                      </p:cBhvr>
                                    </p:animEffect>
                                    <p:anim calcmode="lin" valueType="num">
                                      <p:cBhvr>
                                        <p:cTn id="6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64" fill="hold">
                            <p:stCondLst>
                              <p:cond delay="30000"/>
                            </p:stCondLst>
                            <p:childTnLst>
                              <p:par>
                                <p:cTn id="65" presetID="42" presetClass="entr" presetSubtype="0" fill="hold" grpId="0" nodeType="afterEffect">
                                  <p:stCondLst>
                                    <p:cond delay="1000"/>
                                  </p:stCondLst>
                                  <p:childTnLst>
                                    <p:set>
                                      <p:cBhvr>
                                        <p:cTn id="66" dur="1" fill="hold">
                                          <p:stCondLst>
                                            <p:cond delay="0"/>
                                          </p:stCondLst>
                                        </p:cTn>
                                        <p:tgtEl>
                                          <p:spTgt spid="3">
                                            <p:txEl>
                                              <p:pRg st="9" end="9"/>
                                            </p:txEl>
                                          </p:spTgt>
                                        </p:tgtEl>
                                        <p:attrNameLst>
                                          <p:attrName>style.visibility</p:attrName>
                                        </p:attrNameLst>
                                      </p:cBhvr>
                                      <p:to>
                                        <p:strVal val="visible"/>
                                      </p:to>
                                    </p:set>
                                    <p:animEffect transition="in" filter="fade">
                                      <p:cBhvr>
                                        <p:cTn id="67" dur="2000"/>
                                        <p:tgtEl>
                                          <p:spTgt spid="3">
                                            <p:txEl>
                                              <p:pRg st="9" end="9"/>
                                            </p:txEl>
                                          </p:spTgt>
                                        </p:tgtEl>
                                      </p:cBhvr>
                                    </p:animEffect>
                                    <p:anim calcmode="lin" valueType="num">
                                      <p:cBhvr>
                                        <p:cTn id="6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9" dur="2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70" fill="hold">
                            <p:stCondLst>
                              <p:cond delay="33000"/>
                            </p:stCondLst>
                            <p:childTnLst>
                              <p:par>
                                <p:cTn id="71" presetID="42" presetClass="entr" presetSubtype="0" fill="hold" grpId="0" nodeType="afterEffect">
                                  <p:stCondLst>
                                    <p:cond delay="1000"/>
                                  </p:stCondLst>
                                  <p:childTnLst>
                                    <p:set>
                                      <p:cBhvr>
                                        <p:cTn id="72" dur="1" fill="hold">
                                          <p:stCondLst>
                                            <p:cond delay="0"/>
                                          </p:stCondLst>
                                        </p:cTn>
                                        <p:tgtEl>
                                          <p:spTgt spid="3">
                                            <p:txEl>
                                              <p:pRg st="10" end="10"/>
                                            </p:txEl>
                                          </p:spTgt>
                                        </p:tgtEl>
                                        <p:attrNameLst>
                                          <p:attrName>style.visibility</p:attrName>
                                        </p:attrNameLst>
                                      </p:cBhvr>
                                      <p:to>
                                        <p:strVal val="visible"/>
                                      </p:to>
                                    </p:set>
                                    <p:animEffect transition="in" filter="fade">
                                      <p:cBhvr>
                                        <p:cTn id="73" dur="2000"/>
                                        <p:tgtEl>
                                          <p:spTgt spid="3">
                                            <p:txEl>
                                              <p:pRg st="10" end="10"/>
                                            </p:txEl>
                                          </p:spTgt>
                                        </p:tgtEl>
                                      </p:cBhvr>
                                    </p:animEffect>
                                    <p:anim calcmode="lin" valueType="num">
                                      <p:cBhvr>
                                        <p:cTn id="74"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5" dur="2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par>
                          <p:cTn id="76" fill="hold">
                            <p:stCondLst>
                              <p:cond delay="36000"/>
                            </p:stCondLst>
                            <p:childTnLst>
                              <p:par>
                                <p:cTn id="77" presetID="42" presetClass="entr" presetSubtype="0" fill="hold" grpId="0" nodeType="afterEffect">
                                  <p:stCondLst>
                                    <p:cond delay="1000"/>
                                  </p:stCondLst>
                                  <p:childTnLst>
                                    <p:set>
                                      <p:cBhvr>
                                        <p:cTn id="78" dur="1" fill="hold">
                                          <p:stCondLst>
                                            <p:cond delay="0"/>
                                          </p:stCondLst>
                                        </p:cTn>
                                        <p:tgtEl>
                                          <p:spTgt spid="3">
                                            <p:txEl>
                                              <p:pRg st="11" end="11"/>
                                            </p:txEl>
                                          </p:spTgt>
                                        </p:tgtEl>
                                        <p:attrNameLst>
                                          <p:attrName>style.visibility</p:attrName>
                                        </p:attrNameLst>
                                      </p:cBhvr>
                                      <p:to>
                                        <p:strVal val="visible"/>
                                      </p:to>
                                    </p:set>
                                    <p:animEffect transition="in" filter="fade">
                                      <p:cBhvr>
                                        <p:cTn id="79" dur="2000"/>
                                        <p:tgtEl>
                                          <p:spTgt spid="3">
                                            <p:txEl>
                                              <p:pRg st="11" end="11"/>
                                            </p:txEl>
                                          </p:spTgt>
                                        </p:tgtEl>
                                      </p:cBhvr>
                                    </p:animEffect>
                                    <p:anim calcmode="lin" valueType="num">
                                      <p:cBhvr>
                                        <p:cTn id="80" dur="2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1" dur="2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par>
                          <p:cTn id="82" fill="hold">
                            <p:stCondLst>
                              <p:cond delay="39000"/>
                            </p:stCondLst>
                            <p:childTnLst>
                              <p:par>
                                <p:cTn id="83" presetID="22" presetClass="entr" presetSubtype="8" fill="hold" grpId="0" nodeType="afterEffect">
                                  <p:stCondLst>
                                    <p:cond delay="1000"/>
                                  </p:stCondLst>
                                  <p:childTnLst>
                                    <p:set>
                                      <p:cBhvr>
                                        <p:cTn id="84" dur="1" fill="hold">
                                          <p:stCondLst>
                                            <p:cond delay="0"/>
                                          </p:stCondLst>
                                        </p:cTn>
                                        <p:tgtEl>
                                          <p:spTgt spid="5"/>
                                        </p:tgtEl>
                                        <p:attrNameLst>
                                          <p:attrName>style.visibility</p:attrName>
                                        </p:attrNameLst>
                                      </p:cBhvr>
                                      <p:to>
                                        <p:strVal val="visible"/>
                                      </p:to>
                                    </p:set>
                                    <p:animEffect transition="in" filter="wipe(left)">
                                      <p:cBhvr>
                                        <p:cTn id="85" dur="2000"/>
                                        <p:tgtEl>
                                          <p:spTgt spid="5"/>
                                        </p:tgtEl>
                                      </p:cBhvr>
                                    </p:animEffect>
                                  </p:childTnLst>
                                </p:cTn>
                              </p:par>
                            </p:childTnLst>
                          </p:cTn>
                        </p:par>
                        <p:par>
                          <p:cTn id="86" fill="hold">
                            <p:stCondLst>
                              <p:cond delay="42000"/>
                            </p:stCondLst>
                            <p:childTnLst>
                              <p:par>
                                <p:cTn id="87" presetID="22" presetClass="entr" presetSubtype="2" fill="hold" grpId="0" nodeType="afterEffect">
                                  <p:stCondLst>
                                    <p:cond delay="1000"/>
                                  </p:stCondLst>
                                  <p:childTnLst>
                                    <p:set>
                                      <p:cBhvr>
                                        <p:cTn id="88" dur="1" fill="hold">
                                          <p:stCondLst>
                                            <p:cond delay="0"/>
                                          </p:stCondLst>
                                        </p:cTn>
                                        <p:tgtEl>
                                          <p:spTgt spid="6"/>
                                        </p:tgtEl>
                                        <p:attrNameLst>
                                          <p:attrName>style.visibility</p:attrName>
                                        </p:attrNameLst>
                                      </p:cBhvr>
                                      <p:to>
                                        <p:strVal val="visible"/>
                                      </p:to>
                                    </p:set>
                                    <p:animEffect transition="in" filter="wipe(right)">
                                      <p:cBhvr>
                                        <p:cTn id="89" dur="2000"/>
                                        <p:tgtEl>
                                          <p:spTgt spid="6"/>
                                        </p:tgtEl>
                                      </p:cBhvr>
                                    </p:animEffect>
                                  </p:childTnLst>
                                </p:cTn>
                              </p:par>
                            </p:childTnLst>
                          </p:cTn>
                        </p:par>
                        <p:par>
                          <p:cTn id="90" fill="hold">
                            <p:stCondLst>
                              <p:cond delay="45000"/>
                            </p:stCondLst>
                            <p:childTnLst>
                              <p:par>
                                <p:cTn id="91" presetID="16" presetClass="entr" presetSubtype="21" fill="hold" grpId="0" nodeType="after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barn(inVertical)">
                                      <p:cBhvr>
                                        <p:cTn id="9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838200" y="471343"/>
            <a:ext cx="10515600" cy="867265"/>
          </a:xfrm>
          <a:solidFill>
            <a:schemeClr val="accent2">
              <a:lumMod val="75000"/>
            </a:schemeClr>
          </a:solidFill>
          <a:ln w="9525">
            <a:solidFill>
              <a:schemeClr val="tx1"/>
            </a:solidFill>
          </a:ln>
        </p:spPr>
        <p:txBody>
          <a:bodyPr/>
          <a:lstStyle/>
          <a:p>
            <a:r>
              <a:rPr lang="en-IN" dirty="0">
                <a:solidFill>
                  <a:schemeClr val="bg1"/>
                </a:solidFill>
              </a:rPr>
              <a:t>Design Outcomes</a:t>
            </a:r>
          </a:p>
        </p:txBody>
      </p:sp>
      <p:sp>
        <p:nvSpPr>
          <p:cNvPr id="3" name="Content Placeholder 2">
            <a:extLst>
              <a:ext uri="{FF2B5EF4-FFF2-40B4-BE49-F238E27FC236}">
                <a16:creationId xmlns:a16="http://schemas.microsoft.com/office/drawing/2014/main" id="{E23E749B-BFD2-74DA-6C27-858D0B7AC77A}"/>
              </a:ext>
            </a:extLst>
          </p:cNvPr>
          <p:cNvSpPr>
            <a:spLocks noGrp="1"/>
          </p:cNvSpPr>
          <p:nvPr>
            <p:ph idx="1"/>
          </p:nvPr>
        </p:nvSpPr>
        <p:spPr>
          <a:xfrm>
            <a:off x="838200" y="2611228"/>
            <a:ext cx="10515600" cy="1960772"/>
          </a:xfrm>
          <a:solidFill>
            <a:schemeClr val="accent2">
              <a:lumMod val="60000"/>
              <a:lumOff val="40000"/>
            </a:schemeClr>
          </a:solidFill>
          <a:ln w="9525">
            <a:solidFill>
              <a:schemeClr val="tx1"/>
            </a:solidFill>
          </a:ln>
        </p:spPr>
        <p:txBody>
          <a:bodyPr>
            <a:noAutofit/>
          </a:bodyPr>
          <a:lstStyle/>
          <a:p>
            <a:pPr marL="0" indent="0">
              <a:buNone/>
            </a:pPr>
            <a:r>
              <a:rPr lang="en-IN" dirty="0"/>
              <a:t>Following are Design Outcomes:</a:t>
            </a:r>
          </a:p>
          <a:p>
            <a:pPr lvl="1">
              <a:buFont typeface="Wingdings" panose="05000000000000000000" pitchFamily="2" charset="2"/>
              <a:buChar char="ü"/>
            </a:pPr>
            <a:r>
              <a:rPr lang="en-IN" dirty="0"/>
              <a:t>Thickness of Pavement</a:t>
            </a:r>
          </a:p>
          <a:p>
            <a:pPr lvl="1">
              <a:buFont typeface="Wingdings" panose="05000000000000000000" pitchFamily="2" charset="2"/>
              <a:buChar char="ü"/>
            </a:pPr>
            <a:r>
              <a:rPr lang="en-IN" dirty="0"/>
              <a:t>Thickness &amp; Composition of Sub-Base/Base Course</a:t>
            </a:r>
          </a:p>
          <a:p>
            <a:pPr marL="0" indent="0">
              <a:buNone/>
            </a:pPr>
            <a:endParaRPr lang="en-IN" sz="2400" dirty="0"/>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435693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2" presetClass="entr" presetSubtype="0" fill="hold" grpId="0" nodeType="afterEffect">
                                  <p:stCondLst>
                                    <p:cond delay="1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9000"/>
                            </p:stCondLst>
                            <p:childTnLst>
                              <p:par>
                                <p:cTn id="23" presetID="42" presetClass="entr" presetSubtype="0" fill="hold" grpId="0" nodeType="afterEffect">
                                  <p:stCondLst>
                                    <p:cond delay="10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12000"/>
                            </p:stCondLst>
                            <p:childTnLst>
                              <p:par>
                                <p:cTn id="29" presetID="16" presetClass="entr" presetSubtype="21" fill="hold" grpId="0" nodeType="afterEffect">
                                  <p:stCondLst>
                                    <p:cond delay="1000"/>
                                  </p:stCondLst>
                                  <p:childTnLst>
                                    <p:set>
                                      <p:cBhvr>
                                        <p:cTn id="30" dur="1" fill="hold">
                                          <p:stCondLst>
                                            <p:cond delay="0"/>
                                          </p:stCondLst>
                                        </p:cTn>
                                        <p:tgtEl>
                                          <p:spTgt spid="4"/>
                                        </p:tgtEl>
                                        <p:attrNameLst>
                                          <p:attrName>style.visibility</p:attrName>
                                        </p:attrNameLst>
                                      </p:cBhvr>
                                      <p:to>
                                        <p:strVal val="visible"/>
                                      </p:to>
                                    </p:set>
                                    <p:animEffect transition="in" filter="barn(inVertical)">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CED5C1-E793-A576-16BC-DA52889F63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9439"/>
            <a:ext cx="12192000" cy="624441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4143"/>
            <a:ext cx="12192000" cy="585297"/>
          </a:xfrm>
          <a:solidFill>
            <a:schemeClr val="accent2">
              <a:lumMod val="75000"/>
            </a:schemeClr>
          </a:solidFill>
          <a:ln w="9525">
            <a:solidFill>
              <a:schemeClr val="tx1"/>
            </a:solidFill>
          </a:ln>
        </p:spPr>
        <p:txBody>
          <a:bodyPr>
            <a:normAutofit fontScale="90000"/>
          </a:bodyPr>
          <a:lstStyle/>
          <a:p>
            <a:r>
              <a:rPr lang="en-IN" dirty="0">
                <a:solidFill>
                  <a:schemeClr val="bg1"/>
                </a:solidFill>
              </a:rPr>
              <a:t>Importance of Joint Spacing</a:t>
            </a: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21321492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2000"/>
                                        <p:tgtEl>
                                          <p:spTgt spid="8"/>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70F51D-4E9F-4652-EE97-6D725A397B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9439"/>
            <a:ext cx="12192000" cy="624441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4143"/>
            <a:ext cx="12192000" cy="585297"/>
          </a:xfrm>
          <a:solidFill>
            <a:schemeClr val="accent2">
              <a:lumMod val="75000"/>
            </a:schemeClr>
          </a:solidFill>
          <a:ln w="9525">
            <a:solidFill>
              <a:schemeClr val="tx1"/>
            </a:solidFill>
          </a:ln>
        </p:spPr>
        <p:txBody>
          <a:bodyPr>
            <a:normAutofit fontScale="90000"/>
          </a:bodyPr>
          <a:lstStyle/>
          <a:p>
            <a:r>
              <a:rPr lang="en-IN" dirty="0">
                <a:solidFill>
                  <a:schemeClr val="bg1"/>
                </a:solidFill>
              </a:rPr>
              <a:t>Importance of Joint Spacing</a:t>
            </a: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6" name="Speech Bubble: Oval 5">
            <a:extLst>
              <a:ext uri="{FF2B5EF4-FFF2-40B4-BE49-F238E27FC236}">
                <a16:creationId xmlns:a16="http://schemas.microsoft.com/office/drawing/2014/main" id="{4EF10B9E-4F8F-817D-304A-FF12E4A003C1}"/>
              </a:ext>
            </a:extLst>
          </p:cNvPr>
          <p:cNvSpPr/>
          <p:nvPr/>
        </p:nvSpPr>
        <p:spPr>
          <a:xfrm>
            <a:off x="386080" y="4551680"/>
            <a:ext cx="3911600" cy="1391920"/>
          </a:xfrm>
          <a:prstGeom prst="wedgeEllipseCallout">
            <a:avLst>
              <a:gd name="adj1" fmla="val 205104"/>
              <a:gd name="adj2" fmla="val -210838"/>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Just increasing joint spacing by 5 cm has resulted in the design becoming from </a:t>
            </a:r>
            <a:r>
              <a:rPr lang="en-IN" b="1" dirty="0">
                <a:solidFill>
                  <a:srgbClr val="006600"/>
                </a:solidFill>
              </a:rPr>
              <a:t>safe</a:t>
            </a:r>
            <a:r>
              <a:rPr lang="en-IN" dirty="0"/>
              <a:t> to </a:t>
            </a:r>
            <a:r>
              <a:rPr lang="en-IN" b="1" dirty="0">
                <a:solidFill>
                  <a:srgbClr val="FF0000"/>
                </a:solidFill>
              </a:rPr>
              <a:t>unsafe</a:t>
            </a:r>
          </a:p>
        </p:txBody>
      </p:sp>
    </p:spTree>
    <p:extLst>
      <p:ext uri="{BB962C8B-B14F-4D97-AF65-F5344CB8AC3E}">
        <p14:creationId xmlns:p14="http://schemas.microsoft.com/office/powerpoint/2010/main" val="33195600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2000"/>
                                        <p:tgtEl>
                                          <p:spTgt spid="5"/>
                                        </p:tgtEl>
                                      </p:cBhvr>
                                    </p:animEffect>
                                  </p:childTnLst>
                                </p:cTn>
                              </p:par>
                            </p:childTnLst>
                          </p:cTn>
                        </p:par>
                        <p:par>
                          <p:cTn id="8" fill="hold">
                            <p:stCondLst>
                              <p:cond delay="3000"/>
                            </p:stCondLst>
                            <p:childTnLst>
                              <p:par>
                                <p:cTn id="9" presetID="22" presetClass="entr" presetSubtype="8"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000"/>
                                        <p:tgtEl>
                                          <p:spTgt spid="6"/>
                                        </p:tgtEl>
                                      </p:cBhvr>
                                    </p:animEffect>
                                  </p:childTnLst>
                                </p:cTn>
                              </p:par>
                            </p:childTnLst>
                          </p:cTn>
                        </p:par>
                        <p:par>
                          <p:cTn id="12" fill="hold">
                            <p:stCondLst>
                              <p:cond delay="6000"/>
                            </p:stCondLst>
                            <p:childTnLst>
                              <p:par>
                                <p:cTn id="13" presetID="16" presetClass="entr" presetSubtype="21" fill="hold" grpId="0" nodeType="after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22551"/>
            <a:ext cx="12192000" cy="867265"/>
          </a:xfrm>
          <a:solidFill>
            <a:schemeClr val="accent2">
              <a:lumMod val="75000"/>
            </a:schemeClr>
          </a:solidFill>
          <a:ln w="9525">
            <a:solidFill>
              <a:schemeClr val="tx1"/>
            </a:solidFill>
          </a:ln>
        </p:spPr>
        <p:txBody>
          <a:bodyPr/>
          <a:lstStyle/>
          <a:p>
            <a:r>
              <a:rPr lang="en-IN" dirty="0">
                <a:solidFill>
                  <a:schemeClr val="bg1"/>
                </a:solidFill>
              </a:rPr>
              <a:t>Default Design Parameters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23E749B-BFD2-74DA-6C27-858D0B7AC77A}"/>
                  </a:ext>
                </a:extLst>
              </p:cNvPr>
              <p:cNvSpPr>
                <a:spLocks noGrp="1"/>
              </p:cNvSpPr>
              <p:nvPr>
                <p:ph idx="1"/>
              </p:nvPr>
            </p:nvSpPr>
            <p:spPr>
              <a:xfrm>
                <a:off x="79441" y="1524918"/>
                <a:ext cx="7933343" cy="3772443"/>
              </a:xfrm>
              <a:solidFill>
                <a:schemeClr val="accent2">
                  <a:lumMod val="60000"/>
                  <a:lumOff val="40000"/>
                </a:schemeClr>
              </a:solidFill>
              <a:ln w="9525">
                <a:solidFill>
                  <a:schemeClr val="tx1"/>
                </a:solidFill>
              </a:ln>
            </p:spPr>
            <p:txBody>
              <a:bodyPr>
                <a:noAutofit/>
              </a:bodyPr>
              <a:lstStyle/>
              <a:p>
                <a:pPr marL="0" indent="0">
                  <a:buNone/>
                </a:pPr>
                <a:r>
                  <a:rPr lang="en-IN" dirty="0"/>
                  <a:t>Following Default Parameters are adopted for Design:</a:t>
                </a:r>
              </a:p>
              <a:p>
                <a:pPr lvl="1">
                  <a:buFont typeface="Wingdings" panose="05000000000000000000" pitchFamily="2" charset="2"/>
                  <a:buChar char="ü"/>
                </a:pPr>
                <a:r>
                  <a:rPr lang="en-IN" dirty="0"/>
                  <a:t>Traffic</a:t>
                </a:r>
              </a:p>
              <a:p>
                <a:pPr lvl="2">
                  <a:buFont typeface="Wingdings" panose="05000000000000000000" pitchFamily="2" charset="2"/>
                  <a:buChar char="Ø"/>
                </a:pPr>
                <a:r>
                  <a:rPr lang="en-IN" dirty="0"/>
                  <a:t>Dual Wheel Load</a:t>
                </a:r>
              </a:p>
              <a:p>
                <a:pPr lvl="3">
                  <a:buFont typeface="Wingdings" panose="05000000000000000000" pitchFamily="2" charset="2"/>
                  <a:buChar char="§"/>
                </a:pPr>
                <a:r>
                  <a:rPr lang="en-IN" dirty="0"/>
                  <a:t>C/C Spacing between Dual Wheels </a:t>
                </a:r>
                <a:r>
                  <a:rPr lang="en-IN" b="1" dirty="0">
                    <a:solidFill>
                      <a:srgbClr val="FF0000"/>
                    </a:solidFill>
                  </a:rPr>
                  <a:t>S</a:t>
                </a:r>
                <a:r>
                  <a:rPr lang="en-IN" b="1" baseline="-25000" dirty="0">
                    <a:solidFill>
                      <a:srgbClr val="FF0000"/>
                    </a:solidFill>
                  </a:rPr>
                  <a:t>d</a:t>
                </a:r>
                <a:r>
                  <a:rPr lang="en-IN" dirty="0"/>
                  <a:t>: 310 mm</a:t>
                </a:r>
              </a:p>
              <a:p>
                <a:pPr lvl="2">
                  <a:buFont typeface="Wingdings" panose="05000000000000000000" pitchFamily="2" charset="2"/>
                  <a:buChar char="Ø"/>
                </a:pPr>
                <a:r>
                  <a:rPr lang="en-IN" dirty="0"/>
                  <a:t>Tyre Pressure </a:t>
                </a:r>
                <a:r>
                  <a:rPr lang="en-IN" b="1" dirty="0">
                    <a:solidFill>
                      <a:srgbClr val="FF0000"/>
                    </a:solidFill>
                  </a:rPr>
                  <a:t>p</a:t>
                </a:r>
                <a:r>
                  <a:rPr lang="en-IN" dirty="0"/>
                  <a:t>: 0.80 </a:t>
                </a:r>
                <a:r>
                  <a:rPr lang="en-IN" dirty="0" err="1"/>
                  <a:t>Mpa</a:t>
                </a:r>
                <a:endParaRPr lang="en-IN" dirty="0"/>
              </a:p>
              <a:p>
                <a:pPr lvl="1">
                  <a:buFont typeface="Wingdings" panose="05000000000000000000" pitchFamily="2" charset="2"/>
                  <a:buChar char="ü"/>
                </a:pPr>
                <a:r>
                  <a:rPr lang="en-IN" dirty="0"/>
                  <a:t>Properties of Concrete</a:t>
                </a:r>
              </a:p>
              <a:p>
                <a:pPr lvl="2">
                  <a:buFont typeface="Wingdings" panose="05000000000000000000" pitchFamily="2" charset="2"/>
                  <a:buChar char="Ø"/>
                </a:pPr>
                <a:r>
                  <a:rPr lang="en-IN" dirty="0"/>
                  <a:t>Modulus of Elasticity of Concrete </a:t>
                </a:r>
                <a:r>
                  <a:rPr lang="en-IN" b="1" dirty="0">
                    <a:solidFill>
                      <a:srgbClr val="FF0000"/>
                    </a:solidFill>
                  </a:rPr>
                  <a:t>E</a:t>
                </a:r>
                <a:r>
                  <a:rPr lang="en-IN" dirty="0"/>
                  <a:t>: 30,000 </a:t>
                </a:r>
                <a:r>
                  <a:rPr lang="en-IN" dirty="0" err="1"/>
                  <a:t>Mpa</a:t>
                </a:r>
                <a:endParaRPr lang="en-IN" dirty="0"/>
              </a:p>
              <a:p>
                <a:pPr lvl="2">
                  <a:buFont typeface="Wingdings" panose="05000000000000000000" pitchFamily="2" charset="2"/>
                  <a:buChar char="Ø"/>
                </a:pPr>
                <a:r>
                  <a:rPr lang="en-IN" dirty="0"/>
                  <a:t>Poisson Ratio of Concrete </a:t>
                </a:r>
                <a:r>
                  <a:rPr lang="el-GR" b="1" dirty="0">
                    <a:solidFill>
                      <a:srgbClr val="FF0000"/>
                    </a:solidFill>
                  </a:rPr>
                  <a:t>μ</a:t>
                </a:r>
                <a:r>
                  <a:rPr lang="en-IN" dirty="0"/>
                  <a:t>: 0.15</a:t>
                </a:r>
              </a:p>
              <a:p>
                <a:pPr lvl="2">
                  <a:buFont typeface="Wingdings" panose="05000000000000000000" pitchFamily="2" charset="2"/>
                  <a:buChar char="Ø"/>
                </a:pPr>
                <a:r>
                  <a:rPr lang="en-IN" dirty="0"/>
                  <a:t>Coefficient of Thermal Expansion of Concrete </a:t>
                </a:r>
                <a:r>
                  <a:rPr lang="el-GR" b="1" dirty="0">
                    <a:solidFill>
                      <a:srgbClr val="FF0000"/>
                    </a:solidFill>
                  </a:rPr>
                  <a:t>α</a:t>
                </a:r>
                <a:r>
                  <a:rPr lang="en-IN" dirty="0"/>
                  <a:t>: </a:t>
                </a:r>
                <a14:m>
                  <m:oMath xmlns:m="http://schemas.openxmlformats.org/officeDocument/2006/math">
                    <m:r>
                      <a:rPr lang="en-IN" b="0" i="1" smtClean="0">
                        <a:latin typeface="Cambria Math" panose="02040503050406030204" pitchFamily="18" charset="0"/>
                      </a:rPr>
                      <m:t>10</m:t>
                    </m:r>
                    <m:r>
                      <a:rPr lang="en-IN" b="0" i="1" smtClean="0">
                        <a:latin typeface="Cambria Math" panose="02040503050406030204" pitchFamily="18" charset="0"/>
                        <a:ea typeface="Cambria Math" panose="02040503050406030204" pitchFamily="18" charset="0"/>
                      </a:rPr>
                      <m:t>×</m:t>
                    </m:r>
                    <m:sSup>
                      <m:sSupPr>
                        <m:ctrlPr>
                          <a:rPr lang="en-IN" b="0"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10</m:t>
                        </m:r>
                      </m:e>
                      <m:sup>
                        <m:r>
                          <a:rPr lang="en-IN" b="0" i="1" smtClean="0">
                            <a:latin typeface="Cambria Math" panose="02040503050406030204" pitchFamily="18" charset="0"/>
                            <a:ea typeface="Cambria Math" panose="02040503050406030204" pitchFamily="18" charset="0"/>
                          </a:rPr>
                          <m:t>−6</m:t>
                        </m:r>
                      </m:sup>
                    </m:sSup>
                  </m:oMath>
                </a14:m>
                <a:endParaRPr lang="en-IN" dirty="0"/>
              </a:p>
              <a:p>
                <a:pPr lvl="1">
                  <a:buFont typeface="Wingdings" panose="05000000000000000000" pitchFamily="2" charset="2"/>
                  <a:buChar char="ü"/>
                </a:pPr>
                <a:r>
                  <a:rPr lang="en-IN" dirty="0"/>
                  <a:t>Design Period – 20 Years</a:t>
                </a:r>
              </a:p>
              <a:p>
                <a:pPr marL="0" indent="0">
                  <a:buNone/>
                </a:pPr>
                <a:endParaRPr lang="en-IN" sz="2400" dirty="0"/>
              </a:p>
            </p:txBody>
          </p:sp>
        </mc:Choice>
        <mc:Fallback xmlns="">
          <p:sp>
            <p:nvSpPr>
              <p:cNvPr id="3" name="Content Placeholder 2">
                <a:extLst>
                  <a:ext uri="{FF2B5EF4-FFF2-40B4-BE49-F238E27FC236}">
                    <a16:creationId xmlns:a16="http://schemas.microsoft.com/office/drawing/2014/main" id="{E23E749B-BFD2-74DA-6C27-858D0B7AC77A}"/>
                  </a:ext>
                </a:extLst>
              </p:cNvPr>
              <p:cNvSpPr>
                <a:spLocks noGrp="1" noRot="1" noChangeAspect="1" noMove="1" noResize="1" noEditPoints="1" noAdjustHandles="1" noChangeArrowheads="1" noChangeShapeType="1" noTextEdit="1"/>
              </p:cNvSpPr>
              <p:nvPr>
                <p:ph idx="1"/>
              </p:nvPr>
            </p:nvSpPr>
            <p:spPr>
              <a:xfrm>
                <a:off x="79441" y="1524918"/>
                <a:ext cx="7933343" cy="3772443"/>
              </a:xfrm>
              <a:blipFill>
                <a:blip r:embed="rId2"/>
                <a:stretch>
                  <a:fillRect l="-1458" t="-2415" r="-998" b="-322"/>
                </a:stretch>
              </a:blipFill>
              <a:ln w="9525">
                <a:solidFill>
                  <a:schemeClr val="tx1"/>
                </a:solidFill>
              </a:ln>
            </p:spPr>
            <p:txBody>
              <a:bodyPr/>
              <a:lstStyle/>
              <a:p>
                <a:r>
                  <a:rPr lang="en-IN">
                    <a:noFill/>
                  </a:rPr>
                  <a:t> </a:t>
                </a:r>
              </a:p>
            </p:txBody>
          </p:sp>
        </mc:Fallback>
      </mc:AlternateContent>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pic>
        <p:nvPicPr>
          <p:cNvPr id="6" name="Picture 5">
            <a:extLst>
              <a:ext uri="{FF2B5EF4-FFF2-40B4-BE49-F238E27FC236}">
                <a16:creationId xmlns:a16="http://schemas.microsoft.com/office/drawing/2014/main" id="{5B76309E-9CA8-358A-5CB5-EE17071184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00" y="1524919"/>
            <a:ext cx="3799002" cy="3772442"/>
          </a:xfrm>
          <a:prstGeom prst="rect">
            <a:avLst/>
          </a:prstGeom>
        </p:spPr>
      </p:pic>
    </p:spTree>
    <p:extLst>
      <p:ext uri="{BB962C8B-B14F-4D97-AF65-F5344CB8AC3E}">
        <p14:creationId xmlns:p14="http://schemas.microsoft.com/office/powerpoint/2010/main" val="32584794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100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2000"/>
                                        <p:tgtEl>
                                          <p:spTgt spid="3">
                                            <p:txEl>
                                              <p:pRg st="1" end="1"/>
                                            </p:txEl>
                                          </p:spTgt>
                                        </p:tgtEl>
                                      </p:cBhvr>
                                    </p:animEffect>
                                    <p:anim calcmode="lin" valueType="num">
                                      <p:cBhvr>
                                        <p:cTn id="21"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2000" fill="hold"/>
                                        <p:tgtEl>
                                          <p:spTgt spid="3">
                                            <p:txEl>
                                              <p:pRg st="1" end="1"/>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0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00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2000"/>
                                        <p:tgtEl>
                                          <p:spTgt spid="3">
                                            <p:txEl>
                                              <p:pRg st="3" end="3"/>
                                            </p:txEl>
                                          </p:spTgt>
                                        </p:tgtEl>
                                      </p:cBhvr>
                                    </p:animEffect>
                                    <p:anim calcmode="lin" valueType="num">
                                      <p:cBhvr>
                                        <p:cTn id="31"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100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anim calcmode="lin" valueType="num">
                                      <p:cBhvr>
                                        <p:cTn id="3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100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2000"/>
                                        <p:tgtEl>
                                          <p:spTgt spid="3">
                                            <p:txEl>
                                              <p:pRg st="5" end="5"/>
                                            </p:txEl>
                                          </p:spTgt>
                                        </p:tgtEl>
                                      </p:cBhvr>
                                    </p:animEffect>
                                    <p:anim calcmode="lin" valueType="num">
                                      <p:cBhvr>
                                        <p:cTn id="4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42" presetClass="entr" presetSubtype="0" fill="hold" grpId="0" nodeType="afterEffect">
                                  <p:stCondLst>
                                    <p:cond delay="100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52" fill="hold">
                            <p:stCondLst>
                              <p:cond delay="9000"/>
                            </p:stCondLst>
                            <p:childTnLst>
                              <p:par>
                                <p:cTn id="53" presetID="42" presetClass="entr" presetSubtype="0" fill="hold" grpId="0" nodeType="afterEffect">
                                  <p:stCondLst>
                                    <p:cond delay="100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2000"/>
                                        <p:tgtEl>
                                          <p:spTgt spid="3">
                                            <p:txEl>
                                              <p:pRg st="7" end="7"/>
                                            </p:txEl>
                                          </p:spTgt>
                                        </p:tgtEl>
                                      </p:cBhvr>
                                    </p:animEffect>
                                    <p:anim calcmode="lin" valueType="num">
                                      <p:cBhvr>
                                        <p:cTn id="5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8" fill="hold">
                            <p:stCondLst>
                              <p:cond delay="12000"/>
                            </p:stCondLst>
                            <p:childTnLst>
                              <p:par>
                                <p:cTn id="59" presetID="42" presetClass="entr" presetSubtype="0" fill="hold" grpId="0" nodeType="afterEffect">
                                  <p:stCondLst>
                                    <p:cond delay="100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2000"/>
                                        <p:tgtEl>
                                          <p:spTgt spid="3">
                                            <p:txEl>
                                              <p:pRg st="8" end="8"/>
                                            </p:txEl>
                                          </p:spTgt>
                                        </p:tgtEl>
                                      </p:cBhvr>
                                    </p:animEffect>
                                    <p:anim calcmode="lin" valueType="num">
                                      <p:cBhvr>
                                        <p:cTn id="6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64" fill="hold">
                            <p:stCondLst>
                              <p:cond delay="15000"/>
                            </p:stCondLst>
                            <p:childTnLst>
                              <p:par>
                                <p:cTn id="65" presetID="42" presetClass="entr" presetSubtype="0" fill="hold" grpId="0" nodeType="afterEffect">
                                  <p:stCondLst>
                                    <p:cond delay="1000"/>
                                  </p:stCondLst>
                                  <p:childTnLst>
                                    <p:set>
                                      <p:cBhvr>
                                        <p:cTn id="66" dur="1" fill="hold">
                                          <p:stCondLst>
                                            <p:cond delay="0"/>
                                          </p:stCondLst>
                                        </p:cTn>
                                        <p:tgtEl>
                                          <p:spTgt spid="3">
                                            <p:txEl>
                                              <p:pRg st="9" end="9"/>
                                            </p:txEl>
                                          </p:spTgt>
                                        </p:tgtEl>
                                        <p:attrNameLst>
                                          <p:attrName>style.visibility</p:attrName>
                                        </p:attrNameLst>
                                      </p:cBhvr>
                                      <p:to>
                                        <p:strVal val="visible"/>
                                      </p:to>
                                    </p:set>
                                    <p:animEffect transition="in" filter="fade">
                                      <p:cBhvr>
                                        <p:cTn id="67" dur="2000"/>
                                        <p:tgtEl>
                                          <p:spTgt spid="3">
                                            <p:txEl>
                                              <p:pRg st="9" end="9"/>
                                            </p:txEl>
                                          </p:spTgt>
                                        </p:tgtEl>
                                      </p:cBhvr>
                                    </p:animEffect>
                                    <p:anim calcmode="lin" valueType="num">
                                      <p:cBhvr>
                                        <p:cTn id="6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9" dur="2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70" fill="hold">
                            <p:stCondLst>
                              <p:cond delay="18000"/>
                            </p:stCondLst>
                            <p:childTnLst>
                              <p:par>
                                <p:cTn id="71" presetID="16" presetClass="entr" presetSubtype="21" fill="hold" grpId="0" nodeType="afterEffect">
                                  <p:stCondLst>
                                    <p:cond delay="1000"/>
                                  </p:stCondLst>
                                  <p:childTnLst>
                                    <p:set>
                                      <p:cBhvr>
                                        <p:cTn id="72" dur="1" fill="hold">
                                          <p:stCondLst>
                                            <p:cond delay="0"/>
                                          </p:stCondLst>
                                        </p:cTn>
                                        <p:tgtEl>
                                          <p:spTgt spid="4"/>
                                        </p:tgtEl>
                                        <p:attrNameLst>
                                          <p:attrName>style.visibility</p:attrName>
                                        </p:attrNameLst>
                                      </p:cBhvr>
                                      <p:to>
                                        <p:strVal val="visible"/>
                                      </p:to>
                                    </p:set>
                                    <p:animEffect transition="in" filter="barn(inVertical)">
                                      <p:cBhvr>
                                        <p:cTn id="7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0"/>
            <a:ext cx="12192000" cy="641023"/>
          </a:xfrm>
          <a:solidFill>
            <a:schemeClr val="accent2">
              <a:lumMod val="50000"/>
            </a:schemeClr>
          </a:solidFill>
          <a:ln w="9525">
            <a:solidFill>
              <a:schemeClr val="tx1"/>
            </a:solidFill>
          </a:ln>
        </p:spPr>
        <p:txBody>
          <a:bodyPr>
            <a:normAutofit/>
          </a:bodyPr>
          <a:lstStyle/>
          <a:p>
            <a:r>
              <a:rPr lang="en-IN" sz="3200" dirty="0">
                <a:solidFill>
                  <a:schemeClr val="bg1"/>
                </a:solidFill>
              </a:rPr>
              <a:t>Empirical Methods of Determination of Subgrade CBR</a:t>
            </a:r>
          </a:p>
        </p:txBody>
      </p:sp>
      <p:pic>
        <p:nvPicPr>
          <p:cNvPr id="5" name="Picture 4">
            <a:extLst>
              <a:ext uri="{FF2B5EF4-FFF2-40B4-BE49-F238E27FC236}">
                <a16:creationId xmlns:a16="http://schemas.microsoft.com/office/drawing/2014/main" id="{140DBF8D-187C-1D51-2090-ECCCE6D359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377" y="740506"/>
            <a:ext cx="11736372" cy="2613660"/>
          </a:xfrm>
          <a:prstGeom prst="rect">
            <a:avLst/>
          </a:prstGeom>
          <a:ln w="12700">
            <a:solidFill>
              <a:schemeClr val="tx1"/>
            </a:solidFill>
          </a:ln>
        </p:spPr>
      </p:pic>
      <p:pic>
        <p:nvPicPr>
          <p:cNvPr id="7" name="Picture 6">
            <a:extLst>
              <a:ext uri="{FF2B5EF4-FFF2-40B4-BE49-F238E27FC236}">
                <a16:creationId xmlns:a16="http://schemas.microsoft.com/office/drawing/2014/main" id="{145401E7-356E-159C-10F7-C7CC34B4A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77" y="3458152"/>
            <a:ext cx="11736372" cy="3288087"/>
          </a:xfrm>
          <a:prstGeom prst="rect">
            <a:avLst/>
          </a:prstGeom>
          <a:ln w="12700">
            <a:solidFill>
              <a:schemeClr val="tx1"/>
            </a:solidFill>
          </a:ln>
        </p:spPr>
      </p:pic>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3167638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0"/>
            <a:ext cx="12192000" cy="678729"/>
          </a:xfrm>
          <a:solidFill>
            <a:schemeClr val="accent2">
              <a:lumMod val="50000"/>
            </a:schemeClr>
          </a:solidFill>
          <a:ln w="9525">
            <a:solidFill>
              <a:schemeClr val="tx1"/>
            </a:solidFill>
          </a:ln>
        </p:spPr>
        <p:txBody>
          <a:bodyPr>
            <a:normAutofit/>
          </a:bodyPr>
          <a:lstStyle/>
          <a:p>
            <a:r>
              <a:rPr lang="en-US" sz="4000" dirty="0">
                <a:solidFill>
                  <a:schemeClr val="bg1"/>
                </a:solidFill>
              </a:rPr>
              <a:t>M</a:t>
            </a:r>
            <a:r>
              <a:rPr lang="en-IN" sz="4000" dirty="0">
                <a:solidFill>
                  <a:schemeClr val="bg1"/>
                </a:solidFill>
              </a:rPr>
              <a:t>ix Design</a:t>
            </a: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C7276FA6-1EAA-B5E7-1CBE-98A8AFFC2BF9}"/>
              </a:ext>
            </a:extLst>
          </p:cNvPr>
          <p:cNvSpPr/>
          <p:nvPr/>
        </p:nvSpPr>
        <p:spPr>
          <a:xfrm>
            <a:off x="0" y="3569910"/>
            <a:ext cx="12192000" cy="266778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bg1"/>
                </a:solidFill>
              </a:rPr>
              <a:t> </a:t>
            </a:r>
            <a:r>
              <a:rPr lang="en-IN" sz="2400" b="1" u="sng" dirty="0">
                <a:solidFill>
                  <a:srgbClr val="FFFF00"/>
                </a:solidFill>
              </a:rPr>
              <a:t>Mix Design</a:t>
            </a:r>
            <a:r>
              <a:rPr lang="en-IN" sz="2400" b="1" u="sng" dirty="0">
                <a:solidFill>
                  <a:srgbClr val="FF0000"/>
                </a:solidFill>
              </a:rPr>
              <a:t> </a:t>
            </a:r>
            <a:r>
              <a:rPr lang="en-IN" sz="2400" dirty="0"/>
              <a:t>for concrete shall be submitted at least 30 days prior to laying trail length to be done based on the materials (cement, coarse aggregate, fine aggregate, water, admixtures etc) proposed to be used in the construction and same has to be </a:t>
            </a:r>
            <a:r>
              <a:rPr lang="en-IN" sz="2400" dirty="0">
                <a:solidFill>
                  <a:srgbClr val="FFFF00"/>
                </a:solidFill>
              </a:rPr>
              <a:t>approved</a:t>
            </a:r>
            <a:r>
              <a:rPr lang="en-IN" sz="2400" dirty="0"/>
              <a:t> by concerned </a:t>
            </a:r>
            <a:r>
              <a:rPr lang="en-IN" sz="2400" b="1" u="sng" dirty="0">
                <a:solidFill>
                  <a:srgbClr val="FFFF00"/>
                </a:solidFill>
              </a:rPr>
              <a:t>Executive Engineer</a:t>
            </a:r>
          </a:p>
          <a:p>
            <a:pPr algn="ctr"/>
            <a:r>
              <a:rPr lang="en-IN" sz="2400" b="1" u="sng" dirty="0">
                <a:solidFill>
                  <a:srgbClr val="003400"/>
                </a:solidFill>
              </a:rPr>
              <a:t>[Clause 602.3.1/602.3.5 of MoRTH &amp; Clause 1803.24.1 of MoRD]</a:t>
            </a:r>
          </a:p>
        </p:txBody>
      </p:sp>
      <p:sp>
        <p:nvSpPr>
          <p:cNvPr id="6" name="Rectangle 5">
            <a:extLst>
              <a:ext uri="{FF2B5EF4-FFF2-40B4-BE49-F238E27FC236}">
                <a16:creationId xmlns:a16="http://schemas.microsoft.com/office/drawing/2014/main" id="{8FB67326-9FB7-67FA-AC8C-8D5A94FCC248}"/>
              </a:ext>
            </a:extLst>
          </p:cNvPr>
          <p:cNvSpPr/>
          <p:nvPr/>
        </p:nvSpPr>
        <p:spPr>
          <a:xfrm>
            <a:off x="1570" y="1180214"/>
            <a:ext cx="12192000" cy="2009553"/>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800" dirty="0">
                <a:solidFill>
                  <a:schemeClr val="bg1"/>
                </a:solidFill>
              </a:rPr>
              <a:t>Mix Design is the process of determination of proportioning of various ingredients (that are proposed to be used) of concrete to obtain the requisite strength for the given grade of concrete as per IRC-44 and IS-10262 along with relevant clauses of  IRC-15,IRC-112, MoRTH etc.</a:t>
            </a:r>
            <a:endParaRPr lang="en-IN" sz="2800" b="1" u="sng" dirty="0">
              <a:solidFill>
                <a:srgbClr val="FFFF00"/>
              </a:solidFill>
            </a:endParaRPr>
          </a:p>
        </p:txBody>
      </p:sp>
    </p:spTree>
    <p:extLst>
      <p:ext uri="{BB962C8B-B14F-4D97-AF65-F5344CB8AC3E}">
        <p14:creationId xmlns:p14="http://schemas.microsoft.com/office/powerpoint/2010/main" val="224126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1000"/>
                                        <p:tgtEl>
                                          <p:spTgt spid="3"/>
                                        </p:tgtEl>
                                      </p:cBhvr>
                                    </p:animEffect>
                                  </p:childTnLst>
                                </p:cTn>
                              </p:par>
                            </p:childTnLst>
                          </p:cTn>
                        </p:par>
                        <p:par>
                          <p:cTn id="12" fill="hold">
                            <p:stCondLst>
                              <p:cond delay="5000"/>
                            </p:stCondLst>
                            <p:childTnLst>
                              <p:par>
                                <p:cTn id="13" presetID="22" presetClass="entr" presetSubtype="8" fill="hold" grpId="0" nodeType="after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2631440"/>
            <a:ext cx="12192000" cy="1037996"/>
          </a:xfrm>
          <a:solidFill>
            <a:schemeClr val="accent2">
              <a:lumMod val="50000"/>
            </a:schemeClr>
          </a:solidFill>
          <a:ln w="9525">
            <a:solidFill>
              <a:schemeClr val="tx1"/>
            </a:solidFill>
          </a:ln>
        </p:spPr>
        <p:txBody>
          <a:bodyPr>
            <a:noAutofit/>
          </a:bodyPr>
          <a:lstStyle/>
          <a:p>
            <a:pPr algn="ctr"/>
            <a:r>
              <a:rPr lang="en-US" sz="5400" dirty="0">
                <a:solidFill>
                  <a:schemeClr val="bg1"/>
                </a:solidFill>
              </a:rPr>
              <a:t>Construction</a:t>
            </a:r>
            <a:endParaRPr lang="en-IN" sz="54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32882088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7276FA6-1EAA-B5E7-1CBE-98A8AFFC2BF9}"/>
              </a:ext>
            </a:extLst>
          </p:cNvPr>
          <p:cNvSpPr/>
          <p:nvPr/>
        </p:nvSpPr>
        <p:spPr>
          <a:xfrm>
            <a:off x="1" y="618918"/>
            <a:ext cx="12191999" cy="6239082"/>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457200" indent="-457200">
              <a:buFont typeface="Wingdings" panose="05000000000000000000" pitchFamily="2" charset="2"/>
              <a:buChar char="Ø"/>
            </a:pPr>
            <a:r>
              <a:rPr lang="en-US" sz="2800" dirty="0">
                <a:solidFill>
                  <a:schemeClr val="bg1"/>
                </a:solidFill>
              </a:rPr>
              <a:t>Materials</a:t>
            </a:r>
            <a:endParaRPr lang="en-IN" sz="2800" b="1" u="sng" dirty="0">
              <a:solidFill>
                <a:schemeClr val="bg1"/>
              </a:solidFill>
            </a:endParaRPr>
          </a:p>
          <a:p>
            <a:pPr marL="457200" indent="-457200">
              <a:buFont typeface="Wingdings" panose="05000000000000000000" pitchFamily="2" charset="2"/>
              <a:buChar char="Ø"/>
            </a:pPr>
            <a:r>
              <a:rPr lang="en-IN" sz="2800" dirty="0">
                <a:solidFill>
                  <a:schemeClr val="bg1"/>
                </a:solidFill>
              </a:rPr>
              <a:t>Plant, Tools, and Equipment/QC equipment</a:t>
            </a:r>
          </a:p>
          <a:p>
            <a:pPr marL="457200" indent="-457200">
              <a:buFont typeface="Wingdings" panose="05000000000000000000" pitchFamily="2" charset="2"/>
              <a:buChar char="Ø"/>
            </a:pPr>
            <a:r>
              <a:rPr lang="en-IN" sz="2800" dirty="0">
                <a:solidFill>
                  <a:schemeClr val="bg1"/>
                </a:solidFill>
              </a:rPr>
              <a:t>Construction Process</a:t>
            </a:r>
          </a:p>
          <a:p>
            <a:pPr marL="914400" lvl="1" indent="-457200">
              <a:buFont typeface="Wingdings" panose="05000000000000000000" pitchFamily="2" charset="2"/>
              <a:buChar char="ü"/>
            </a:pPr>
            <a:r>
              <a:rPr lang="en-IN" sz="2800" dirty="0">
                <a:solidFill>
                  <a:schemeClr val="bg1"/>
                </a:solidFill>
              </a:rPr>
              <a:t>Form work &amp; Separation Membrane</a:t>
            </a:r>
          </a:p>
          <a:p>
            <a:pPr marL="914400" lvl="1" indent="-457200">
              <a:buFont typeface="Wingdings" panose="05000000000000000000" pitchFamily="2" charset="2"/>
              <a:buChar char="ü"/>
            </a:pPr>
            <a:r>
              <a:rPr lang="en-IN" sz="2800" dirty="0">
                <a:solidFill>
                  <a:schemeClr val="bg1"/>
                </a:solidFill>
              </a:rPr>
              <a:t>Mixing of Concrete</a:t>
            </a:r>
          </a:p>
          <a:p>
            <a:pPr marL="914400" lvl="1" indent="-457200">
              <a:buFont typeface="Wingdings" panose="05000000000000000000" pitchFamily="2" charset="2"/>
              <a:buChar char="ü"/>
            </a:pPr>
            <a:r>
              <a:rPr lang="en-IN" sz="2800" dirty="0">
                <a:solidFill>
                  <a:schemeClr val="bg1"/>
                </a:solidFill>
              </a:rPr>
              <a:t>Placement</a:t>
            </a:r>
          </a:p>
          <a:p>
            <a:pPr marL="914400" lvl="1" indent="-457200">
              <a:buFont typeface="Wingdings" panose="05000000000000000000" pitchFamily="2" charset="2"/>
              <a:buChar char="ü"/>
            </a:pPr>
            <a:r>
              <a:rPr lang="en-IN" sz="2800" dirty="0">
                <a:solidFill>
                  <a:schemeClr val="bg1"/>
                </a:solidFill>
              </a:rPr>
              <a:t>Compaction – Needle Vibrator &amp; Plate Compactor</a:t>
            </a:r>
          </a:p>
          <a:p>
            <a:pPr marL="914400" lvl="1" indent="-457200">
              <a:buFont typeface="Wingdings" panose="05000000000000000000" pitchFamily="2" charset="2"/>
              <a:buChar char="ü"/>
            </a:pPr>
            <a:r>
              <a:rPr lang="en-IN" sz="2800" dirty="0">
                <a:solidFill>
                  <a:schemeClr val="bg1"/>
                </a:solidFill>
              </a:rPr>
              <a:t>Finishing – Screeding/Floating/Trowelling</a:t>
            </a:r>
          </a:p>
          <a:p>
            <a:pPr marL="914400" lvl="1" indent="-457200">
              <a:buFont typeface="Wingdings" panose="05000000000000000000" pitchFamily="2" charset="2"/>
              <a:buChar char="ü"/>
            </a:pPr>
            <a:r>
              <a:rPr lang="en-IN" sz="2800" dirty="0">
                <a:solidFill>
                  <a:schemeClr val="bg1"/>
                </a:solidFill>
              </a:rPr>
              <a:t>Texturing (for skid resistance)</a:t>
            </a:r>
          </a:p>
          <a:p>
            <a:pPr marL="914400" lvl="1" indent="-457200">
              <a:buFont typeface="Wingdings" panose="05000000000000000000" pitchFamily="2" charset="2"/>
              <a:buChar char="ü"/>
            </a:pPr>
            <a:r>
              <a:rPr lang="en-IN" sz="2800" dirty="0">
                <a:solidFill>
                  <a:schemeClr val="bg1"/>
                </a:solidFill>
              </a:rPr>
              <a:t>Curing – Initial/Intermediate/Final</a:t>
            </a:r>
          </a:p>
          <a:p>
            <a:pPr marL="914400" lvl="1" indent="-457200">
              <a:buFont typeface="Wingdings" panose="05000000000000000000" pitchFamily="2" charset="2"/>
              <a:buChar char="ü"/>
            </a:pPr>
            <a:r>
              <a:rPr lang="en-IN" sz="2800" dirty="0">
                <a:solidFill>
                  <a:schemeClr val="bg1"/>
                </a:solidFill>
              </a:rPr>
              <a:t>Construction of Joints – Initial Cut/Final Cut</a:t>
            </a:r>
          </a:p>
          <a:p>
            <a:pPr marL="914400" lvl="1" indent="-457200">
              <a:buFont typeface="Wingdings" panose="05000000000000000000" pitchFamily="2" charset="2"/>
              <a:buChar char="ü"/>
            </a:pPr>
            <a:r>
              <a:rPr lang="en-IN" sz="2800" dirty="0">
                <a:solidFill>
                  <a:schemeClr val="bg1"/>
                </a:solidFill>
              </a:rPr>
              <a:t>Sealing of Joints</a:t>
            </a:r>
          </a:p>
          <a:p>
            <a:pPr marL="914400" lvl="1" indent="-457200">
              <a:buFont typeface="Wingdings" panose="05000000000000000000" pitchFamily="2" charset="2"/>
              <a:buChar char="Ø"/>
            </a:pPr>
            <a:endParaRPr lang="en-US" sz="2800" dirty="0">
              <a:solidFill>
                <a:schemeClr val="bg1"/>
              </a:solidFill>
            </a:endParaRPr>
          </a:p>
        </p:txBody>
      </p:sp>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0"/>
            <a:ext cx="12192000" cy="631596"/>
          </a:xfrm>
          <a:solidFill>
            <a:schemeClr val="accent2">
              <a:lumMod val="50000"/>
            </a:schemeClr>
          </a:solidFill>
          <a:ln w="9525">
            <a:solidFill>
              <a:schemeClr val="tx1"/>
            </a:solidFill>
          </a:ln>
        </p:spPr>
        <p:txBody>
          <a:bodyPr>
            <a:normAutofit fontScale="90000"/>
          </a:bodyPr>
          <a:lstStyle/>
          <a:p>
            <a:r>
              <a:rPr lang="en-US" sz="4000" dirty="0">
                <a:solidFill>
                  <a:schemeClr val="bg1"/>
                </a:solidFill>
              </a:rPr>
              <a:t>Construction</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5" name="Rectangle 4">
            <a:extLst>
              <a:ext uri="{FF2B5EF4-FFF2-40B4-BE49-F238E27FC236}">
                <a16:creationId xmlns:a16="http://schemas.microsoft.com/office/drawing/2014/main" id="{771EF05F-1C2D-0E7B-0927-F5C897264158}"/>
              </a:ext>
            </a:extLst>
          </p:cNvPr>
          <p:cNvSpPr/>
          <p:nvPr/>
        </p:nvSpPr>
        <p:spPr>
          <a:xfrm>
            <a:off x="5476240" y="5562077"/>
            <a:ext cx="5486400" cy="105784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dirty="0"/>
              <a:t>Some of the construction operations do not rigidly follow the sequence shown above. For instance Curing, Texturing, and Joint Cutting overlap each other </a:t>
            </a:r>
          </a:p>
        </p:txBody>
      </p:sp>
    </p:spTree>
    <p:extLst>
      <p:ext uri="{BB962C8B-B14F-4D97-AF65-F5344CB8AC3E}">
        <p14:creationId xmlns:p14="http://schemas.microsoft.com/office/powerpoint/2010/main" val="2784021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22" presetClass="entr" presetSubtype="8"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par>
                          <p:cTn id="12" fill="hold">
                            <p:stCondLst>
                              <p:cond delay="6000"/>
                            </p:stCondLst>
                            <p:childTnLst>
                              <p:par>
                                <p:cTn id="13" presetID="16" presetClass="entr" presetSubtype="21" fill="hold" grpId="0" nodeType="after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802640" y="282803"/>
            <a:ext cx="10779759" cy="631596"/>
          </a:xfrm>
          <a:solidFill>
            <a:schemeClr val="accent2">
              <a:lumMod val="50000"/>
            </a:schemeClr>
          </a:solidFill>
          <a:ln w="9525">
            <a:solidFill>
              <a:schemeClr val="tx1"/>
            </a:solidFill>
          </a:ln>
        </p:spPr>
        <p:txBody>
          <a:bodyPr>
            <a:normAutofit fontScale="90000"/>
          </a:bodyPr>
          <a:lstStyle/>
          <a:p>
            <a:r>
              <a:rPr lang="en-US" sz="4000" dirty="0">
                <a:solidFill>
                  <a:schemeClr val="bg1"/>
                </a:solidFill>
              </a:rPr>
              <a:t>Materials</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C7276FA6-1EAA-B5E7-1CBE-98A8AFFC2BF9}"/>
              </a:ext>
            </a:extLst>
          </p:cNvPr>
          <p:cNvSpPr/>
          <p:nvPr/>
        </p:nvSpPr>
        <p:spPr>
          <a:xfrm>
            <a:off x="802641" y="1148080"/>
            <a:ext cx="10779760" cy="500888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457200" indent="-457200">
              <a:buFont typeface="Wingdings" panose="05000000000000000000" pitchFamily="2" charset="2"/>
              <a:buChar char="Ø"/>
            </a:pPr>
            <a:r>
              <a:rPr lang="en-US" sz="3200" b="1" u="sng" dirty="0">
                <a:solidFill>
                  <a:schemeClr val="tx1"/>
                </a:solidFill>
              </a:rPr>
              <a:t>Materials for Concrete</a:t>
            </a:r>
          </a:p>
          <a:p>
            <a:pPr marL="914400" lvl="1" indent="-457200">
              <a:buFont typeface="Wingdings" panose="05000000000000000000" pitchFamily="2" charset="2"/>
              <a:buChar char="ü"/>
            </a:pPr>
            <a:r>
              <a:rPr lang="en-US" sz="2800" dirty="0">
                <a:solidFill>
                  <a:schemeClr val="bg1"/>
                </a:solidFill>
              </a:rPr>
              <a:t>Cement</a:t>
            </a:r>
          </a:p>
          <a:p>
            <a:pPr marL="914400" lvl="1" indent="-457200">
              <a:buFont typeface="Wingdings" panose="05000000000000000000" pitchFamily="2" charset="2"/>
              <a:buChar char="ü"/>
            </a:pPr>
            <a:r>
              <a:rPr lang="en-US" sz="2800" dirty="0">
                <a:solidFill>
                  <a:schemeClr val="bg1"/>
                </a:solidFill>
              </a:rPr>
              <a:t>Coarse Aggregate</a:t>
            </a:r>
          </a:p>
          <a:p>
            <a:pPr marL="914400" lvl="1" indent="-457200">
              <a:buFont typeface="Wingdings" panose="05000000000000000000" pitchFamily="2" charset="2"/>
              <a:buChar char="ü"/>
            </a:pPr>
            <a:r>
              <a:rPr lang="en-US" sz="2800" dirty="0">
                <a:solidFill>
                  <a:schemeClr val="bg1"/>
                </a:solidFill>
              </a:rPr>
              <a:t>Fine Aggregate</a:t>
            </a:r>
          </a:p>
          <a:p>
            <a:pPr marL="914400" lvl="1" indent="-457200">
              <a:buFont typeface="Wingdings" panose="05000000000000000000" pitchFamily="2" charset="2"/>
              <a:buChar char="ü"/>
            </a:pPr>
            <a:r>
              <a:rPr lang="en-US" sz="2800" dirty="0">
                <a:solidFill>
                  <a:schemeClr val="bg1"/>
                </a:solidFill>
              </a:rPr>
              <a:t>Water </a:t>
            </a:r>
            <a:r>
              <a:rPr lang="en-US" dirty="0">
                <a:solidFill>
                  <a:schemeClr val="accent4">
                    <a:lumMod val="60000"/>
                    <a:lumOff val="40000"/>
                  </a:schemeClr>
                </a:solidFill>
              </a:rPr>
              <a:t>(should be potable quality)</a:t>
            </a:r>
          </a:p>
          <a:p>
            <a:pPr marL="914400" lvl="1" indent="-457200">
              <a:buFont typeface="Wingdings" panose="05000000000000000000" pitchFamily="2" charset="2"/>
              <a:buChar char="ü"/>
            </a:pPr>
            <a:r>
              <a:rPr lang="en-US" sz="2800" dirty="0">
                <a:solidFill>
                  <a:schemeClr val="bg1"/>
                </a:solidFill>
              </a:rPr>
              <a:t>Admixtures </a:t>
            </a:r>
            <a:r>
              <a:rPr lang="en-US" sz="2000" dirty="0">
                <a:solidFill>
                  <a:schemeClr val="accent4">
                    <a:lumMod val="60000"/>
                    <a:lumOff val="40000"/>
                  </a:schemeClr>
                </a:solidFill>
              </a:rPr>
              <a:t>(Optional but Recommended)</a:t>
            </a:r>
          </a:p>
          <a:p>
            <a:pPr marL="914400" lvl="1" indent="-457200">
              <a:buFont typeface="Wingdings" panose="05000000000000000000" pitchFamily="2" charset="2"/>
              <a:buChar char="ü"/>
            </a:pPr>
            <a:r>
              <a:rPr lang="en-IN" sz="2800" dirty="0">
                <a:solidFill>
                  <a:schemeClr val="bg1"/>
                </a:solidFill>
              </a:rPr>
              <a:t>Fibers </a:t>
            </a:r>
            <a:r>
              <a:rPr lang="en-IN" sz="2000" dirty="0">
                <a:solidFill>
                  <a:schemeClr val="accent4">
                    <a:lumMod val="60000"/>
                    <a:lumOff val="40000"/>
                  </a:schemeClr>
                </a:solidFill>
              </a:rPr>
              <a:t>(To reduce cracks – Not included in Data but recommended)</a:t>
            </a:r>
          </a:p>
          <a:p>
            <a:pPr marL="457200" indent="-457200">
              <a:buFont typeface="Wingdings" panose="05000000000000000000" pitchFamily="2" charset="2"/>
              <a:buChar char="Ø"/>
            </a:pPr>
            <a:r>
              <a:rPr lang="en-US" sz="3200" b="1" u="sng" dirty="0">
                <a:solidFill>
                  <a:schemeClr val="tx1"/>
                </a:solidFill>
              </a:rPr>
              <a:t>Materials for Joints</a:t>
            </a:r>
          </a:p>
          <a:p>
            <a:pPr marL="914400" lvl="1" indent="-457200">
              <a:buFont typeface="Wingdings" panose="05000000000000000000" pitchFamily="2" charset="2"/>
              <a:buChar char="ü"/>
            </a:pPr>
            <a:r>
              <a:rPr lang="en-IN" sz="2800" dirty="0">
                <a:solidFill>
                  <a:schemeClr val="bg1"/>
                </a:solidFill>
              </a:rPr>
              <a:t>Joint Sealing Compound</a:t>
            </a:r>
            <a:endParaRPr lang="en-IN" sz="2000" dirty="0">
              <a:solidFill>
                <a:schemeClr val="bg1"/>
              </a:solidFill>
            </a:endParaRPr>
          </a:p>
          <a:p>
            <a:pPr marL="914400" lvl="1" indent="-457200">
              <a:buFont typeface="Wingdings" panose="05000000000000000000" pitchFamily="2" charset="2"/>
              <a:buChar char="ü"/>
            </a:pPr>
            <a:r>
              <a:rPr lang="en-IN" sz="2800" dirty="0">
                <a:solidFill>
                  <a:schemeClr val="bg1"/>
                </a:solidFill>
              </a:rPr>
              <a:t>Pre-Moulded Joint Filler Board </a:t>
            </a:r>
            <a:r>
              <a:rPr lang="en-IN" sz="2000" dirty="0">
                <a:solidFill>
                  <a:schemeClr val="accent4">
                    <a:lumMod val="60000"/>
                    <a:lumOff val="40000"/>
                  </a:schemeClr>
                </a:solidFill>
              </a:rPr>
              <a:t>(at Expansion Joints)</a:t>
            </a:r>
          </a:p>
          <a:p>
            <a:pPr marL="914400" lvl="1" indent="-457200">
              <a:buFont typeface="Wingdings" panose="05000000000000000000" pitchFamily="2" charset="2"/>
              <a:buChar char="ü"/>
            </a:pPr>
            <a:r>
              <a:rPr lang="en-IN" sz="2800" dirty="0">
                <a:solidFill>
                  <a:schemeClr val="bg1"/>
                </a:solidFill>
              </a:rPr>
              <a:t>Tie Bars</a:t>
            </a:r>
            <a:r>
              <a:rPr lang="en-IN" sz="2000" dirty="0">
                <a:solidFill>
                  <a:schemeClr val="accent4">
                    <a:lumMod val="60000"/>
                    <a:lumOff val="40000"/>
                  </a:schemeClr>
                </a:solidFill>
              </a:rPr>
              <a:t> (For Longitudinal Joints) </a:t>
            </a:r>
            <a:r>
              <a:rPr lang="en-IN" sz="2800" dirty="0">
                <a:solidFill>
                  <a:schemeClr val="bg1"/>
                </a:solidFill>
              </a:rPr>
              <a:t>/ Dowel Bars</a:t>
            </a:r>
            <a:r>
              <a:rPr lang="en-IN" sz="2000" dirty="0">
                <a:solidFill>
                  <a:schemeClr val="accent4">
                    <a:lumMod val="60000"/>
                    <a:lumOff val="40000"/>
                  </a:schemeClr>
                </a:solidFill>
              </a:rPr>
              <a:t> (For Expansion Joints)</a:t>
            </a:r>
          </a:p>
          <a:p>
            <a:pPr marL="457200" indent="-457200">
              <a:buFont typeface="Wingdings" panose="05000000000000000000" pitchFamily="2" charset="2"/>
              <a:buChar char="Ø"/>
            </a:pPr>
            <a:endParaRPr lang="en-IN" sz="2000" dirty="0">
              <a:solidFill>
                <a:schemeClr val="accent4">
                  <a:lumMod val="60000"/>
                  <a:lumOff val="40000"/>
                </a:schemeClr>
              </a:solidFill>
            </a:endParaRPr>
          </a:p>
          <a:p>
            <a:pPr marL="914400" lvl="1" indent="-457200">
              <a:buFont typeface="Wingdings" panose="05000000000000000000" pitchFamily="2" charset="2"/>
              <a:buChar char="Ø"/>
            </a:pPr>
            <a:endParaRPr lang="en-US" sz="2800" dirty="0">
              <a:solidFill>
                <a:schemeClr val="bg1"/>
              </a:solidFill>
            </a:endParaRPr>
          </a:p>
        </p:txBody>
      </p:sp>
      <p:sp>
        <p:nvSpPr>
          <p:cNvPr id="5" name="Action Button: Get Information 4">
            <a:hlinkClick r:id="" action="ppaction://customshow?id=0&amp;return=true" highlightClick="1"/>
            <a:extLst>
              <a:ext uri="{FF2B5EF4-FFF2-40B4-BE49-F238E27FC236}">
                <a16:creationId xmlns:a16="http://schemas.microsoft.com/office/drawing/2014/main" id="{966AF779-E081-6612-E793-12D903268CC9}"/>
              </a:ext>
            </a:extLst>
          </p:cNvPr>
          <p:cNvSpPr/>
          <p:nvPr/>
        </p:nvSpPr>
        <p:spPr>
          <a:xfrm>
            <a:off x="3434080" y="1776325"/>
            <a:ext cx="1670324" cy="301655"/>
          </a:xfrm>
          <a:prstGeom prst="actionButtonInformation">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Specifications</a:t>
            </a:r>
          </a:p>
        </p:txBody>
      </p:sp>
      <p:sp>
        <p:nvSpPr>
          <p:cNvPr id="6" name="Action Button: Get Information 5">
            <a:hlinkClick r:id="" action="ppaction://customshow?id=1&amp;return=true" highlightClick="1"/>
            <a:extLst>
              <a:ext uri="{FF2B5EF4-FFF2-40B4-BE49-F238E27FC236}">
                <a16:creationId xmlns:a16="http://schemas.microsoft.com/office/drawing/2014/main" id="{9B1E42E2-4077-7EA4-F407-8441CF5B2173}"/>
              </a:ext>
            </a:extLst>
          </p:cNvPr>
          <p:cNvSpPr/>
          <p:nvPr/>
        </p:nvSpPr>
        <p:spPr>
          <a:xfrm>
            <a:off x="4622800" y="2199902"/>
            <a:ext cx="1671162" cy="301657"/>
          </a:xfrm>
          <a:prstGeom prst="actionButtonInformation">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Specifications</a:t>
            </a:r>
          </a:p>
        </p:txBody>
      </p:sp>
      <p:sp>
        <p:nvSpPr>
          <p:cNvPr id="7" name="Action Button: Get Information 6">
            <a:hlinkClick r:id="" action="ppaction://customshow?id=2&amp;return=true" highlightClick="1"/>
            <a:extLst>
              <a:ext uri="{FF2B5EF4-FFF2-40B4-BE49-F238E27FC236}">
                <a16:creationId xmlns:a16="http://schemas.microsoft.com/office/drawing/2014/main" id="{32C1527D-381D-9FD9-2AB2-94C6BAFA2946}"/>
              </a:ext>
            </a:extLst>
          </p:cNvPr>
          <p:cNvSpPr/>
          <p:nvPr/>
        </p:nvSpPr>
        <p:spPr>
          <a:xfrm>
            <a:off x="4277360" y="2633641"/>
            <a:ext cx="1650213" cy="301653"/>
          </a:xfrm>
          <a:prstGeom prst="actionButtonInformation">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Specifications</a:t>
            </a:r>
          </a:p>
        </p:txBody>
      </p:sp>
      <p:sp>
        <p:nvSpPr>
          <p:cNvPr id="8" name="Action Button: Get Information 7">
            <a:hlinkClick r:id="" action="ppaction://customshow?id=3&amp;return=true" highlightClick="1"/>
            <a:extLst>
              <a:ext uri="{FF2B5EF4-FFF2-40B4-BE49-F238E27FC236}">
                <a16:creationId xmlns:a16="http://schemas.microsoft.com/office/drawing/2014/main" id="{5FBCB8AA-98BC-19CB-632B-3D1DCA73FE61}"/>
              </a:ext>
            </a:extLst>
          </p:cNvPr>
          <p:cNvSpPr/>
          <p:nvPr/>
        </p:nvSpPr>
        <p:spPr>
          <a:xfrm>
            <a:off x="5455920" y="3070310"/>
            <a:ext cx="1732330" cy="301657"/>
          </a:xfrm>
          <a:prstGeom prst="actionButtonInformation">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Specifications</a:t>
            </a:r>
          </a:p>
        </p:txBody>
      </p:sp>
      <p:sp>
        <p:nvSpPr>
          <p:cNvPr id="9" name="Action Button: Get Information 8">
            <a:hlinkClick r:id="" action="ppaction://customshow?id=4&amp;return=true" highlightClick="1"/>
            <a:extLst>
              <a:ext uri="{FF2B5EF4-FFF2-40B4-BE49-F238E27FC236}">
                <a16:creationId xmlns:a16="http://schemas.microsoft.com/office/drawing/2014/main" id="{E40BB9AB-DF6B-CE12-EC89-8B32EE241CB8}"/>
              </a:ext>
            </a:extLst>
          </p:cNvPr>
          <p:cNvSpPr/>
          <p:nvPr/>
        </p:nvSpPr>
        <p:spPr>
          <a:xfrm>
            <a:off x="6888480" y="3508343"/>
            <a:ext cx="1732330" cy="301657"/>
          </a:xfrm>
          <a:prstGeom prst="actionButtonInformation">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Specifications</a:t>
            </a:r>
          </a:p>
        </p:txBody>
      </p:sp>
      <p:sp>
        <p:nvSpPr>
          <p:cNvPr id="10" name="Action Button: Get Information 9">
            <a:hlinkClick r:id="" action="ppaction://customshow?id=13&amp;return=true" highlightClick="1"/>
            <a:extLst>
              <a:ext uri="{FF2B5EF4-FFF2-40B4-BE49-F238E27FC236}">
                <a16:creationId xmlns:a16="http://schemas.microsoft.com/office/drawing/2014/main" id="{36617961-9822-CB69-1DEC-FD2769683161}"/>
              </a:ext>
            </a:extLst>
          </p:cNvPr>
          <p:cNvSpPr/>
          <p:nvPr/>
        </p:nvSpPr>
        <p:spPr>
          <a:xfrm>
            <a:off x="5455920" y="4798663"/>
            <a:ext cx="1732330" cy="301657"/>
          </a:xfrm>
          <a:prstGeom prst="actionButtonInformation">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Specifications</a:t>
            </a:r>
          </a:p>
        </p:txBody>
      </p:sp>
      <p:sp>
        <p:nvSpPr>
          <p:cNvPr id="11" name="Action Button: Get Information 10">
            <a:hlinkClick r:id="" action="ppaction://customshow?id=14&amp;return=true" highlightClick="1"/>
            <a:extLst>
              <a:ext uri="{FF2B5EF4-FFF2-40B4-BE49-F238E27FC236}">
                <a16:creationId xmlns:a16="http://schemas.microsoft.com/office/drawing/2014/main" id="{2084571E-29D9-902B-A710-0CF9489FEF85}"/>
              </a:ext>
            </a:extLst>
          </p:cNvPr>
          <p:cNvSpPr/>
          <p:nvPr/>
        </p:nvSpPr>
        <p:spPr>
          <a:xfrm>
            <a:off x="9113520" y="3904583"/>
            <a:ext cx="1732330" cy="301657"/>
          </a:xfrm>
          <a:prstGeom prst="actionButtonInformation">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Specifications</a:t>
            </a:r>
          </a:p>
        </p:txBody>
      </p:sp>
      <p:sp>
        <p:nvSpPr>
          <p:cNvPr id="13" name="Action Button: Get Information 12">
            <a:hlinkClick r:id="" action="ppaction://customshow?id=15&amp;return=true" highlightClick="1"/>
            <a:extLst>
              <a:ext uri="{FF2B5EF4-FFF2-40B4-BE49-F238E27FC236}">
                <a16:creationId xmlns:a16="http://schemas.microsoft.com/office/drawing/2014/main" id="{905504F1-A128-5B40-35E3-3423DCC9F5FC}"/>
              </a:ext>
            </a:extLst>
          </p:cNvPr>
          <p:cNvSpPr/>
          <p:nvPr/>
        </p:nvSpPr>
        <p:spPr>
          <a:xfrm>
            <a:off x="8503920" y="5266023"/>
            <a:ext cx="1732330" cy="301657"/>
          </a:xfrm>
          <a:prstGeom prst="actionButtonInformation">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Specifications</a:t>
            </a:r>
          </a:p>
        </p:txBody>
      </p:sp>
    </p:spTree>
    <p:extLst>
      <p:ext uri="{BB962C8B-B14F-4D97-AF65-F5344CB8AC3E}">
        <p14:creationId xmlns:p14="http://schemas.microsoft.com/office/powerpoint/2010/main" val="39789738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41399"/>
            <a:ext cx="12192000" cy="631596"/>
          </a:xfrm>
          <a:solidFill>
            <a:schemeClr val="accent2">
              <a:lumMod val="50000"/>
            </a:schemeClr>
          </a:solidFill>
          <a:ln w="9525">
            <a:solidFill>
              <a:schemeClr val="tx1"/>
            </a:solidFill>
          </a:ln>
        </p:spPr>
        <p:txBody>
          <a:bodyPr>
            <a:normAutofit fontScale="90000"/>
          </a:bodyPr>
          <a:lstStyle/>
          <a:p>
            <a:r>
              <a:rPr lang="en-US" sz="4000" dirty="0">
                <a:solidFill>
                  <a:schemeClr val="bg1"/>
                </a:solidFill>
              </a:rPr>
              <a:t>Plant, Tools, and Equipment</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C7276FA6-1EAA-B5E7-1CBE-98A8AFFC2BF9}"/>
              </a:ext>
            </a:extLst>
          </p:cNvPr>
          <p:cNvSpPr/>
          <p:nvPr/>
        </p:nvSpPr>
        <p:spPr>
          <a:xfrm>
            <a:off x="0" y="820136"/>
            <a:ext cx="12191999" cy="5637226"/>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457200" indent="-457200">
              <a:buFont typeface="Wingdings" panose="05000000000000000000" pitchFamily="2" charset="2"/>
              <a:buChar char="Ø"/>
            </a:pPr>
            <a:r>
              <a:rPr lang="en-US" sz="2800" dirty="0">
                <a:solidFill>
                  <a:schemeClr val="bg1"/>
                </a:solidFill>
              </a:rPr>
              <a:t>RMC Plant/Ajax/Miller with suitable weigh batching mechanism.</a:t>
            </a:r>
          </a:p>
          <a:p>
            <a:pPr marL="457200" indent="-457200">
              <a:buFont typeface="Wingdings" panose="05000000000000000000" pitchFamily="2" charset="2"/>
              <a:buChar char="Ø"/>
            </a:pPr>
            <a:r>
              <a:rPr lang="en-US" sz="2800" dirty="0">
                <a:solidFill>
                  <a:schemeClr val="bg1"/>
                </a:solidFill>
              </a:rPr>
              <a:t>Vibrating Screeds</a:t>
            </a:r>
          </a:p>
          <a:p>
            <a:pPr marL="457200" indent="-457200">
              <a:buFont typeface="Wingdings" panose="05000000000000000000" pitchFamily="2" charset="2"/>
              <a:buChar char="Ø"/>
            </a:pPr>
            <a:r>
              <a:rPr lang="en-US" sz="2800" dirty="0">
                <a:solidFill>
                  <a:schemeClr val="bg1"/>
                </a:solidFill>
              </a:rPr>
              <a:t>Two Needle Vibrators </a:t>
            </a:r>
            <a:r>
              <a:rPr lang="en-US" sz="2000" dirty="0">
                <a:solidFill>
                  <a:schemeClr val="bg1"/>
                </a:solidFill>
              </a:rPr>
              <a:t>(One being stand-by)</a:t>
            </a:r>
          </a:p>
          <a:p>
            <a:pPr marL="457200" indent="-457200">
              <a:buFont typeface="Wingdings" panose="05000000000000000000" pitchFamily="2" charset="2"/>
              <a:buChar char="Ø"/>
            </a:pPr>
            <a:r>
              <a:rPr lang="en-US" sz="2800" dirty="0">
                <a:solidFill>
                  <a:schemeClr val="bg1"/>
                </a:solidFill>
              </a:rPr>
              <a:t>Plate Compactor</a:t>
            </a:r>
            <a:endParaRPr lang="en-US" dirty="0">
              <a:solidFill>
                <a:schemeClr val="bg1"/>
              </a:solidFill>
            </a:endParaRPr>
          </a:p>
          <a:p>
            <a:pPr marL="457200" indent="-457200">
              <a:buFont typeface="Wingdings" panose="05000000000000000000" pitchFamily="2" charset="2"/>
              <a:buChar char="Ø"/>
            </a:pPr>
            <a:r>
              <a:rPr lang="en-US" sz="2800" dirty="0">
                <a:solidFill>
                  <a:schemeClr val="bg1"/>
                </a:solidFill>
              </a:rPr>
              <a:t>Texturing Brooms</a:t>
            </a:r>
          </a:p>
          <a:p>
            <a:pPr marL="457200" indent="-457200">
              <a:buFont typeface="Wingdings" panose="05000000000000000000" pitchFamily="2" charset="2"/>
              <a:buChar char="Ø"/>
            </a:pPr>
            <a:r>
              <a:rPr lang="en-IN" sz="2800" dirty="0">
                <a:solidFill>
                  <a:schemeClr val="bg1"/>
                </a:solidFill>
              </a:rPr>
              <a:t>Joint-Cutting Machine/ Mild Steel T-Sections bars with handles</a:t>
            </a:r>
          </a:p>
          <a:p>
            <a:pPr marL="457200" indent="-457200">
              <a:buFont typeface="Wingdings" panose="05000000000000000000" pitchFamily="2" charset="2"/>
              <a:buChar char="Ø"/>
            </a:pPr>
            <a:r>
              <a:rPr lang="en-IN" sz="2800" dirty="0">
                <a:solidFill>
                  <a:schemeClr val="bg1"/>
                </a:solidFill>
              </a:rPr>
              <a:t>Wheel Barrows/Iron Pans</a:t>
            </a:r>
          </a:p>
          <a:p>
            <a:pPr marL="457200" indent="-457200">
              <a:buFont typeface="Wingdings" panose="05000000000000000000" pitchFamily="2" charset="2"/>
              <a:buChar char="Ø"/>
            </a:pPr>
            <a:r>
              <a:rPr lang="en-IN" sz="2800" dirty="0">
                <a:solidFill>
                  <a:schemeClr val="bg1"/>
                </a:solidFill>
              </a:rPr>
              <a:t> Adequate No of spades/shovels/rakes</a:t>
            </a:r>
          </a:p>
          <a:p>
            <a:pPr marL="457200" indent="-457200">
              <a:buFont typeface="Wingdings" panose="05000000000000000000" pitchFamily="2" charset="2"/>
              <a:buChar char="Ø"/>
            </a:pPr>
            <a:r>
              <a:rPr lang="en-IN" sz="2800" dirty="0">
                <a:solidFill>
                  <a:schemeClr val="bg1"/>
                </a:solidFill>
              </a:rPr>
              <a:t>Joint Sealing tools/materials</a:t>
            </a:r>
          </a:p>
          <a:p>
            <a:pPr marL="457200" indent="-457200">
              <a:buFont typeface="Wingdings" panose="05000000000000000000" pitchFamily="2" charset="2"/>
              <a:buChar char="Ø"/>
            </a:pPr>
            <a:r>
              <a:rPr lang="en-IN" sz="2800" dirty="0">
                <a:solidFill>
                  <a:schemeClr val="bg1"/>
                </a:solidFill>
              </a:rPr>
              <a:t>For Expansion Joints </a:t>
            </a:r>
            <a:r>
              <a:rPr lang="en-IN" sz="2000" dirty="0">
                <a:solidFill>
                  <a:schemeClr val="bg1"/>
                </a:solidFill>
              </a:rPr>
              <a:t>(Adjacent to Bridges/Slab Culverts)</a:t>
            </a:r>
          </a:p>
          <a:p>
            <a:pPr marL="914400" lvl="1" indent="-457200">
              <a:buFont typeface="Wingdings" panose="05000000000000000000" pitchFamily="2" charset="2"/>
              <a:buChar char="ü"/>
            </a:pPr>
            <a:r>
              <a:rPr lang="en-IN" sz="2800" dirty="0">
                <a:solidFill>
                  <a:schemeClr val="bg1"/>
                </a:solidFill>
              </a:rPr>
              <a:t>Pump </a:t>
            </a:r>
            <a:r>
              <a:rPr lang="en-IN" sz="2000" dirty="0">
                <a:solidFill>
                  <a:schemeClr val="bg1"/>
                </a:solidFill>
              </a:rPr>
              <a:t>(to clean the holes/grooves of joints)</a:t>
            </a:r>
          </a:p>
          <a:p>
            <a:pPr marL="914400" lvl="1" indent="-457200">
              <a:buFont typeface="Wingdings" panose="05000000000000000000" pitchFamily="2" charset="2"/>
              <a:buChar char="ü"/>
            </a:pPr>
            <a:r>
              <a:rPr lang="en-IN" sz="2800" dirty="0">
                <a:solidFill>
                  <a:schemeClr val="bg1"/>
                </a:solidFill>
              </a:rPr>
              <a:t>Epoxy Gun </a:t>
            </a:r>
            <a:r>
              <a:rPr lang="en-IN" sz="2000" dirty="0">
                <a:solidFill>
                  <a:schemeClr val="bg1"/>
                </a:solidFill>
              </a:rPr>
              <a:t>(for filling holes)</a:t>
            </a:r>
          </a:p>
          <a:p>
            <a:pPr marL="914400" lvl="1" indent="-457200">
              <a:buFont typeface="Wingdings" panose="05000000000000000000" pitchFamily="2" charset="2"/>
              <a:buChar char="ü"/>
            </a:pPr>
            <a:r>
              <a:rPr lang="en-IN" sz="2800" dirty="0">
                <a:solidFill>
                  <a:schemeClr val="bg1"/>
                </a:solidFill>
              </a:rPr>
              <a:t>Dowel Bars &amp; associated equipment</a:t>
            </a:r>
          </a:p>
          <a:p>
            <a:pPr marL="457200" indent="-457200">
              <a:buFont typeface="Wingdings" panose="05000000000000000000" pitchFamily="2" charset="2"/>
              <a:buChar char="Ø"/>
            </a:pPr>
            <a:endParaRPr lang="en-IN" sz="2000" dirty="0">
              <a:solidFill>
                <a:schemeClr val="bg1"/>
              </a:solidFill>
            </a:endParaRPr>
          </a:p>
          <a:p>
            <a:pPr marL="914400" lvl="1" indent="-457200">
              <a:buFont typeface="Wingdings" panose="05000000000000000000" pitchFamily="2" charset="2"/>
              <a:buChar char="Ø"/>
            </a:pPr>
            <a:endParaRPr lang="en-US" sz="2800" dirty="0">
              <a:solidFill>
                <a:schemeClr val="bg1"/>
              </a:solidFill>
            </a:endParaRPr>
          </a:p>
        </p:txBody>
      </p:sp>
    </p:spTree>
    <p:extLst>
      <p:ext uri="{BB962C8B-B14F-4D97-AF65-F5344CB8AC3E}">
        <p14:creationId xmlns:p14="http://schemas.microsoft.com/office/powerpoint/2010/main" val="3990819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41399"/>
            <a:ext cx="12192000" cy="631596"/>
          </a:xfrm>
          <a:solidFill>
            <a:schemeClr val="accent2">
              <a:lumMod val="50000"/>
            </a:schemeClr>
          </a:solidFill>
          <a:ln w="9525">
            <a:solidFill>
              <a:schemeClr val="tx1"/>
            </a:solidFill>
          </a:ln>
        </p:spPr>
        <p:txBody>
          <a:bodyPr>
            <a:normAutofit fontScale="90000"/>
          </a:bodyPr>
          <a:lstStyle/>
          <a:p>
            <a:r>
              <a:rPr lang="en-US" sz="4000" dirty="0">
                <a:solidFill>
                  <a:schemeClr val="bg1"/>
                </a:solidFill>
              </a:rPr>
              <a:t>Field Equipment for Quality Assurance/Quality Control</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C7276FA6-1EAA-B5E7-1CBE-98A8AFFC2BF9}"/>
              </a:ext>
            </a:extLst>
          </p:cNvPr>
          <p:cNvSpPr/>
          <p:nvPr/>
        </p:nvSpPr>
        <p:spPr>
          <a:xfrm>
            <a:off x="0" y="1150071"/>
            <a:ext cx="12191999" cy="2422688"/>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457200" indent="-457200">
              <a:buFont typeface="Wingdings" panose="05000000000000000000" pitchFamily="2" charset="2"/>
              <a:buChar char="Ø"/>
            </a:pPr>
            <a:r>
              <a:rPr lang="en-US" sz="2800" dirty="0">
                <a:solidFill>
                  <a:schemeClr val="bg1"/>
                </a:solidFill>
              </a:rPr>
              <a:t>Core Cutting Machine</a:t>
            </a:r>
          </a:p>
          <a:p>
            <a:pPr marL="457200" indent="-457200">
              <a:buFont typeface="Wingdings" panose="05000000000000000000" pitchFamily="2" charset="2"/>
              <a:buChar char="Ø"/>
            </a:pPr>
            <a:r>
              <a:rPr lang="en-IN" sz="2800" dirty="0">
                <a:solidFill>
                  <a:schemeClr val="bg1"/>
                </a:solidFill>
              </a:rPr>
              <a:t>Slump Cone</a:t>
            </a:r>
          </a:p>
          <a:p>
            <a:pPr marL="457200" indent="-457200">
              <a:buFont typeface="Wingdings" panose="05000000000000000000" pitchFamily="2" charset="2"/>
              <a:buChar char="Ø"/>
            </a:pPr>
            <a:r>
              <a:rPr lang="en-IN" sz="2800" dirty="0">
                <a:solidFill>
                  <a:schemeClr val="bg1"/>
                </a:solidFill>
              </a:rPr>
              <a:t>Cube Moulds – 150 x 150 x 150 mm </a:t>
            </a:r>
            <a:r>
              <a:rPr lang="en-IN" sz="2000" dirty="0">
                <a:solidFill>
                  <a:schemeClr val="bg1"/>
                </a:solidFill>
              </a:rPr>
              <a:t>(for preparation of fresh concrete samples)</a:t>
            </a:r>
          </a:p>
          <a:p>
            <a:pPr marL="457200" indent="-457200">
              <a:buFont typeface="Wingdings" panose="05000000000000000000" pitchFamily="2" charset="2"/>
              <a:buChar char="Ø"/>
            </a:pPr>
            <a:r>
              <a:rPr lang="en-IN" sz="2800" dirty="0">
                <a:solidFill>
                  <a:schemeClr val="bg1"/>
                </a:solidFill>
              </a:rPr>
              <a:t>Sieves</a:t>
            </a:r>
          </a:p>
          <a:p>
            <a:pPr marL="457200" indent="-457200">
              <a:buFont typeface="Wingdings" panose="05000000000000000000" pitchFamily="2" charset="2"/>
              <a:buChar char="Ø"/>
            </a:pPr>
            <a:endParaRPr lang="en-IN" sz="2000" dirty="0">
              <a:solidFill>
                <a:schemeClr val="bg1"/>
              </a:solidFill>
            </a:endParaRPr>
          </a:p>
          <a:p>
            <a:pPr marL="914400" lvl="1" indent="-457200">
              <a:buFont typeface="Wingdings" panose="05000000000000000000" pitchFamily="2" charset="2"/>
              <a:buChar char="Ø"/>
            </a:pPr>
            <a:endParaRPr lang="en-US" sz="2800" dirty="0">
              <a:solidFill>
                <a:schemeClr val="bg1"/>
              </a:solidFill>
            </a:endParaRPr>
          </a:p>
        </p:txBody>
      </p:sp>
    </p:spTree>
    <p:extLst>
      <p:ext uri="{BB962C8B-B14F-4D97-AF65-F5344CB8AC3E}">
        <p14:creationId xmlns:p14="http://schemas.microsoft.com/office/powerpoint/2010/main" val="1446726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1555422" y="2545237"/>
            <a:ext cx="8814063" cy="1263185"/>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Construction Process</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256335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A989046-C7A3-2361-8A11-6A09EDC5EC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9304" y="4496577"/>
            <a:ext cx="3902695" cy="2361423"/>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1"/>
            <a:ext cx="12192000" cy="631596"/>
          </a:xfrm>
          <a:solidFill>
            <a:schemeClr val="accent2">
              <a:lumMod val="50000"/>
            </a:schemeClr>
          </a:solidFill>
          <a:ln w="9525">
            <a:solidFill>
              <a:schemeClr val="tx1"/>
            </a:solidFill>
          </a:ln>
        </p:spPr>
        <p:txBody>
          <a:bodyPr>
            <a:normAutofit fontScale="90000"/>
          </a:bodyPr>
          <a:lstStyle/>
          <a:p>
            <a:r>
              <a:rPr lang="en-US" sz="4000" dirty="0">
                <a:solidFill>
                  <a:schemeClr val="bg1"/>
                </a:solidFill>
              </a:rPr>
              <a:t>Form Work/Separation Membrane</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C7276FA6-1EAA-B5E7-1CBE-98A8AFFC2BF9}"/>
              </a:ext>
            </a:extLst>
          </p:cNvPr>
          <p:cNvSpPr/>
          <p:nvPr/>
        </p:nvSpPr>
        <p:spPr>
          <a:xfrm>
            <a:off x="0" y="669298"/>
            <a:ext cx="12191999" cy="3827283"/>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914400" lvl="1" indent="-457200">
              <a:buFont typeface="Wingdings" panose="05000000000000000000" pitchFamily="2" charset="2"/>
              <a:buChar char="Ø"/>
            </a:pPr>
            <a:r>
              <a:rPr lang="en-US" sz="2400" dirty="0">
                <a:solidFill>
                  <a:schemeClr val="bg1"/>
                </a:solidFill>
              </a:rPr>
              <a:t>Side forms shall be mild steel sections</a:t>
            </a:r>
          </a:p>
          <a:p>
            <a:pPr marL="914400" lvl="1" indent="-457200">
              <a:buFont typeface="Wingdings" panose="05000000000000000000" pitchFamily="2" charset="2"/>
              <a:buChar char="Ø"/>
            </a:pPr>
            <a:r>
              <a:rPr lang="en-US" sz="2400" dirty="0">
                <a:solidFill>
                  <a:schemeClr val="bg1"/>
                </a:solidFill>
              </a:rPr>
              <a:t>Forms shall be fixed at appropriate spacing at normal sections and at super elevated sections</a:t>
            </a:r>
          </a:p>
          <a:p>
            <a:pPr marL="914400" lvl="1" indent="-457200">
              <a:buFont typeface="Wingdings" panose="05000000000000000000" pitchFamily="2" charset="2"/>
              <a:buChar char="Ø"/>
            </a:pPr>
            <a:r>
              <a:rPr lang="en-US" sz="2400" dirty="0">
                <a:solidFill>
                  <a:schemeClr val="bg1"/>
                </a:solidFill>
              </a:rPr>
              <a:t>Levels of forms shall be suitably fixed with water tube levels </a:t>
            </a:r>
          </a:p>
          <a:p>
            <a:pPr marL="914400" lvl="1" indent="-457200">
              <a:buFont typeface="Wingdings" panose="05000000000000000000" pitchFamily="2" charset="2"/>
              <a:buChar char="Ø"/>
            </a:pPr>
            <a:r>
              <a:rPr lang="en-US" sz="2400" dirty="0">
                <a:solidFill>
                  <a:schemeClr val="bg1"/>
                </a:solidFill>
              </a:rPr>
              <a:t>For curved portions of the road, flexible but strong card boards (high-density plywood) may be used as side forms, suitably secured</a:t>
            </a:r>
          </a:p>
          <a:p>
            <a:pPr marL="914400" lvl="1" indent="-457200">
              <a:buFont typeface="Wingdings" panose="05000000000000000000" pitchFamily="2" charset="2"/>
              <a:buChar char="Ø"/>
            </a:pPr>
            <a:r>
              <a:rPr lang="en-US" sz="2400" dirty="0">
                <a:solidFill>
                  <a:schemeClr val="bg1"/>
                </a:solidFill>
              </a:rPr>
              <a:t>All forms shall be oiled each time they are used</a:t>
            </a:r>
          </a:p>
          <a:p>
            <a:pPr marL="914400" lvl="1" indent="-457200">
              <a:buFont typeface="Wingdings" panose="05000000000000000000" pitchFamily="2" charset="2"/>
              <a:buChar char="Ø"/>
            </a:pPr>
            <a:r>
              <a:rPr lang="en-US" sz="2400" dirty="0">
                <a:solidFill>
                  <a:schemeClr val="bg1"/>
                </a:solidFill>
              </a:rPr>
              <a:t>Forms shall not be removed before 12 hours</a:t>
            </a:r>
          </a:p>
          <a:p>
            <a:pPr marL="914400" lvl="1" indent="-457200">
              <a:buFont typeface="Wingdings" panose="05000000000000000000" pitchFamily="2" charset="2"/>
              <a:buChar char="Ø"/>
            </a:pPr>
            <a:r>
              <a:rPr lang="en-US" sz="2400" dirty="0">
                <a:solidFill>
                  <a:schemeClr val="bg1"/>
                </a:solidFill>
              </a:rPr>
              <a:t>Separation Membrane (125 </a:t>
            </a:r>
            <a:r>
              <a:rPr lang="el-GR" sz="2400" dirty="0">
                <a:solidFill>
                  <a:schemeClr val="bg1"/>
                </a:solidFill>
              </a:rPr>
              <a:t>μ</a:t>
            </a:r>
            <a:r>
              <a:rPr lang="en-US" sz="2400" dirty="0">
                <a:solidFill>
                  <a:schemeClr val="bg1"/>
                </a:solidFill>
              </a:rPr>
              <a:t> transparent/white polythene sheet) should be laid over prepared sub-base/base including overlapping on to side forms</a:t>
            </a:r>
          </a:p>
        </p:txBody>
      </p:sp>
      <p:pic>
        <p:nvPicPr>
          <p:cNvPr id="6" name="Picture 5">
            <a:extLst>
              <a:ext uri="{FF2B5EF4-FFF2-40B4-BE49-F238E27FC236}">
                <a16:creationId xmlns:a16="http://schemas.microsoft.com/office/drawing/2014/main" id="{950CDF99-8489-5603-F4C5-803357FBBA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96580"/>
            <a:ext cx="3902697" cy="2361419"/>
          </a:xfrm>
          <a:prstGeom prst="rect">
            <a:avLst/>
          </a:prstGeom>
        </p:spPr>
      </p:pic>
      <p:pic>
        <p:nvPicPr>
          <p:cNvPr id="8" name="Picture 7">
            <a:extLst>
              <a:ext uri="{FF2B5EF4-FFF2-40B4-BE49-F238E27FC236}">
                <a16:creationId xmlns:a16="http://schemas.microsoft.com/office/drawing/2014/main" id="{7FBFB0B0-4C8D-7A7C-9565-E98F232D02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2697" y="4496579"/>
            <a:ext cx="4386608" cy="2352000"/>
          </a:xfrm>
          <a:prstGeom prst="rect">
            <a:avLst/>
          </a:prstGeom>
        </p:spPr>
      </p:pic>
    </p:spTree>
    <p:extLst>
      <p:ext uri="{BB962C8B-B14F-4D97-AF65-F5344CB8AC3E}">
        <p14:creationId xmlns:p14="http://schemas.microsoft.com/office/powerpoint/2010/main" val="4063927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50828"/>
            <a:ext cx="12191999" cy="735291"/>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Mixing of Concrete</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3CF8CFB6-E95A-9FF1-C969-94F5BF17D954}"/>
              </a:ext>
            </a:extLst>
          </p:cNvPr>
          <p:cNvSpPr/>
          <p:nvPr/>
        </p:nvSpPr>
        <p:spPr>
          <a:xfrm>
            <a:off x="414779" y="1536568"/>
            <a:ext cx="11302739" cy="4598418"/>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IN" sz="3200" dirty="0"/>
              <a:t>Mixing of Concrete can be done at RMC (ready Mix Concrete) Plant, or Ajax mixer, or concrete mixers for small jobs</a:t>
            </a:r>
          </a:p>
          <a:p>
            <a:pPr marL="285750" indent="-285750">
              <a:buFont typeface="Arial" panose="020B0604020202020204" pitchFamily="34" charset="0"/>
              <a:buChar char="•"/>
            </a:pPr>
            <a:r>
              <a:rPr lang="en-IN" sz="3200" dirty="0"/>
              <a:t>The temperature of Green Concrete must not be more than 30</a:t>
            </a:r>
            <a:r>
              <a:rPr lang="en-IN" sz="3200" baseline="30000" dirty="0"/>
              <a:t>o</a:t>
            </a:r>
            <a:r>
              <a:rPr lang="en-IN" sz="3200" dirty="0"/>
              <a:t> Celsius </a:t>
            </a:r>
            <a:r>
              <a:rPr lang="en-IN" sz="2400" i="1" dirty="0">
                <a:solidFill>
                  <a:srgbClr val="FFFF00"/>
                </a:solidFill>
              </a:rPr>
              <a:t>(Otherwise use of ice cubes/cold water and any chilling mechanism may be adopted for coarse aggregates)</a:t>
            </a:r>
          </a:p>
          <a:p>
            <a:pPr marL="285750" indent="-285750">
              <a:buFont typeface="Arial" panose="020B0604020202020204" pitchFamily="34" charset="0"/>
              <a:buChar char="•"/>
            </a:pPr>
            <a:r>
              <a:rPr lang="en-IN" sz="3200" dirty="0"/>
              <a:t>Batching of materials shall be by weight (as per design mix)</a:t>
            </a:r>
          </a:p>
          <a:p>
            <a:pPr marL="285750" indent="-285750">
              <a:buFont typeface="Arial" panose="020B0604020202020204" pitchFamily="34" charset="0"/>
              <a:buChar char="•"/>
            </a:pPr>
            <a:r>
              <a:rPr lang="en-IN" sz="3200" dirty="0"/>
              <a:t>Volumetric batching may be permitted for small jobs – preparing measuring boxes suitably considering proportioning as per design mix</a:t>
            </a:r>
          </a:p>
          <a:p>
            <a:pPr marL="285750" indent="-285750">
              <a:buFont typeface="Arial" panose="020B0604020202020204" pitchFamily="34" charset="0"/>
              <a:buChar char="•"/>
            </a:pPr>
            <a:endParaRPr lang="en-IN" sz="3200" dirty="0"/>
          </a:p>
        </p:txBody>
      </p:sp>
      <p:sp>
        <p:nvSpPr>
          <p:cNvPr id="5" name="Action Button: Get Information 4">
            <a:hlinkClick r:id="" action="ppaction://customshow?id=5&amp;return=true" highlightClick="1"/>
            <a:extLst>
              <a:ext uri="{FF2B5EF4-FFF2-40B4-BE49-F238E27FC236}">
                <a16:creationId xmlns:a16="http://schemas.microsoft.com/office/drawing/2014/main" id="{3B0958D7-ECA2-99CC-45AB-AD0792AD5FF3}"/>
              </a:ext>
            </a:extLst>
          </p:cNvPr>
          <p:cNvSpPr/>
          <p:nvPr/>
        </p:nvSpPr>
        <p:spPr>
          <a:xfrm>
            <a:off x="11038792" y="150827"/>
            <a:ext cx="1150069" cy="735291"/>
          </a:xfrm>
          <a:prstGeom prst="actionButtonInformation">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378457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B8C75C-E65C-D363-D295-C28A888AB6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9344" y="3162694"/>
            <a:ext cx="4122655" cy="3671740"/>
          </a:xfrm>
          <a:prstGeom prst="rect">
            <a:avLst/>
          </a:prstGeom>
        </p:spPr>
      </p:pic>
      <p:pic>
        <p:nvPicPr>
          <p:cNvPr id="9" name="Picture 8">
            <a:extLst>
              <a:ext uri="{FF2B5EF4-FFF2-40B4-BE49-F238E27FC236}">
                <a16:creationId xmlns:a16="http://schemas.microsoft.com/office/drawing/2014/main" id="{39F6D872-87F7-292F-6C88-06AE906C1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1572" y="3219251"/>
            <a:ext cx="4257772" cy="367174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71148"/>
            <a:ext cx="12191999" cy="735291"/>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Placement of Concrete</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3CF8CFB6-E95A-9FF1-C969-94F5BF17D954}"/>
              </a:ext>
            </a:extLst>
          </p:cNvPr>
          <p:cNvSpPr/>
          <p:nvPr/>
        </p:nvSpPr>
        <p:spPr>
          <a:xfrm>
            <a:off x="1" y="1150070"/>
            <a:ext cx="12191998" cy="203619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IN" sz="2400" dirty="0"/>
              <a:t>The ambient temperature must not be more than 35</a:t>
            </a:r>
            <a:r>
              <a:rPr lang="en-IN" sz="2400" baseline="30000" dirty="0"/>
              <a:t>o</a:t>
            </a:r>
            <a:r>
              <a:rPr lang="en-IN" sz="2400" dirty="0"/>
              <a:t> Celsius (if it is more, pavement surface to be covered with plastic sheets)</a:t>
            </a:r>
          </a:p>
          <a:p>
            <a:pPr marL="285750" indent="-285750">
              <a:buFont typeface="Arial" panose="020B0604020202020204" pitchFamily="34" charset="0"/>
              <a:buChar char="•"/>
            </a:pPr>
            <a:r>
              <a:rPr lang="en-IN" sz="2400" dirty="0"/>
              <a:t>Concrete must be laid over 125-μ thick polythene separation membrane (white/transparent), which must overlap onto side form boards to prevent loss of cement slurry </a:t>
            </a:r>
          </a:p>
          <a:p>
            <a:pPr marL="285750" indent="-285750">
              <a:buFont typeface="Arial" panose="020B0604020202020204" pitchFamily="34" charset="0"/>
              <a:buChar char="•"/>
            </a:pPr>
            <a:r>
              <a:rPr lang="en-IN" sz="2400" dirty="0"/>
              <a:t>Fall of concrete must not exceed 1.50 m (to prevent segregation of concrete ingredients)</a:t>
            </a:r>
          </a:p>
          <a:p>
            <a:endParaRPr lang="en-IN" sz="2400" dirty="0"/>
          </a:p>
        </p:txBody>
      </p:sp>
      <p:pic>
        <p:nvPicPr>
          <p:cNvPr id="6" name="Picture 5">
            <a:extLst>
              <a:ext uri="{FF2B5EF4-FFF2-40B4-BE49-F238E27FC236}">
                <a16:creationId xmlns:a16="http://schemas.microsoft.com/office/drawing/2014/main" id="{E759E3DC-0B17-DEC4-639A-4DA4EBD1FF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86260"/>
            <a:ext cx="3811571" cy="3671740"/>
          </a:xfrm>
          <a:prstGeom prst="rect">
            <a:avLst/>
          </a:prstGeom>
        </p:spPr>
      </p:pic>
      <p:sp>
        <p:nvSpPr>
          <p:cNvPr id="7" name="Multiplication Sign 6">
            <a:extLst>
              <a:ext uri="{FF2B5EF4-FFF2-40B4-BE49-F238E27FC236}">
                <a16:creationId xmlns:a16="http://schemas.microsoft.com/office/drawing/2014/main" id="{4E7500D1-5128-2B3A-A130-421C4C4B79C9}"/>
              </a:ext>
            </a:extLst>
          </p:cNvPr>
          <p:cNvSpPr/>
          <p:nvPr/>
        </p:nvSpPr>
        <p:spPr>
          <a:xfrm>
            <a:off x="0" y="3162694"/>
            <a:ext cx="1248561" cy="1282045"/>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1" name="Picture 10">
            <a:extLst>
              <a:ext uri="{FF2B5EF4-FFF2-40B4-BE49-F238E27FC236}">
                <a16:creationId xmlns:a16="http://schemas.microsoft.com/office/drawing/2014/main" id="{13DD329E-15E1-66C6-B2F4-BB35287525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9760" y="3219251"/>
            <a:ext cx="1029584" cy="900257"/>
          </a:xfrm>
          <a:prstGeom prst="rect">
            <a:avLst/>
          </a:prstGeom>
        </p:spPr>
      </p:pic>
    </p:spTree>
    <p:extLst>
      <p:ext uri="{BB962C8B-B14F-4D97-AF65-F5344CB8AC3E}">
        <p14:creationId xmlns:p14="http://schemas.microsoft.com/office/powerpoint/2010/main" val="36193391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EB4FE39-063C-6515-237F-9B6BBDEAFA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9679" y="762000"/>
            <a:ext cx="5862319" cy="6087412"/>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8588"/>
            <a:ext cx="12191999" cy="735291"/>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Placement of Concrete - Workability</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3CF8CFB6-E95A-9FF1-C969-94F5BF17D954}"/>
              </a:ext>
            </a:extLst>
          </p:cNvPr>
          <p:cNvSpPr/>
          <p:nvPr/>
        </p:nvSpPr>
        <p:spPr>
          <a:xfrm>
            <a:off x="1" y="762000"/>
            <a:ext cx="6329679" cy="6087412"/>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ü"/>
            </a:pPr>
            <a:r>
              <a:rPr lang="en-IN" sz="2800" dirty="0"/>
              <a:t>The workability of the concrete shall be measured at the point of placement with slump cone test as per IS: 1199</a:t>
            </a:r>
          </a:p>
          <a:p>
            <a:pPr marL="342900" indent="-342900">
              <a:buFont typeface="Wingdings" panose="05000000000000000000" pitchFamily="2" charset="2"/>
              <a:buChar char="ü"/>
            </a:pPr>
            <a:r>
              <a:rPr lang="en-IN" sz="2800" dirty="0"/>
              <a:t>Chemical admixtures (plasticizers/super-plasticizers) as per IS: 9103 may be used to improve workability of concrete for the same design W/C (Water-Cement) ratio</a:t>
            </a:r>
          </a:p>
          <a:p>
            <a:pPr marL="342900" indent="-342900">
              <a:buFont typeface="Wingdings" panose="05000000000000000000" pitchFamily="2" charset="2"/>
              <a:buChar char="ü"/>
            </a:pPr>
            <a:r>
              <a:rPr lang="en-IN" sz="2800" dirty="0"/>
              <a:t>Maximum W/C (Water-Cement) ration is 0.50 (or as per mix design)</a:t>
            </a:r>
          </a:p>
          <a:p>
            <a:pPr marL="342900" indent="-342900">
              <a:buFont typeface="Wingdings" panose="05000000000000000000" pitchFamily="2" charset="2"/>
              <a:buChar char="ü"/>
            </a:pPr>
            <a:endParaRPr lang="en-IN" sz="2800" dirty="0"/>
          </a:p>
        </p:txBody>
      </p:sp>
      <p:sp>
        <p:nvSpPr>
          <p:cNvPr id="12" name="Callout: Line with Border and Accent Bar 11">
            <a:extLst>
              <a:ext uri="{FF2B5EF4-FFF2-40B4-BE49-F238E27FC236}">
                <a16:creationId xmlns:a16="http://schemas.microsoft.com/office/drawing/2014/main" id="{27081243-CE9A-3232-78D0-59EDFA2E4656}"/>
              </a:ext>
            </a:extLst>
          </p:cNvPr>
          <p:cNvSpPr/>
          <p:nvPr/>
        </p:nvSpPr>
        <p:spPr>
          <a:xfrm>
            <a:off x="3515360" y="835319"/>
            <a:ext cx="3530599" cy="629920"/>
          </a:xfrm>
          <a:prstGeom prst="accentBorderCallout1">
            <a:avLst>
              <a:gd name="adj1" fmla="val 102621"/>
              <a:gd name="adj2" fmla="val 107175"/>
              <a:gd name="adj3" fmla="val 302823"/>
              <a:gd name="adj4" fmla="val 127977"/>
            </a:avLst>
          </a:prstGeom>
          <a:solidFill>
            <a:srgbClr val="00204F"/>
          </a:solidFill>
          <a:ln w="28575">
            <a:solidFill>
              <a:srgbClr val="FF0000"/>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Slump Without Plasticizer</a:t>
            </a:r>
          </a:p>
        </p:txBody>
      </p:sp>
      <p:sp>
        <p:nvSpPr>
          <p:cNvPr id="13" name="Callout: Line with Border and Accent Bar 12">
            <a:extLst>
              <a:ext uri="{FF2B5EF4-FFF2-40B4-BE49-F238E27FC236}">
                <a16:creationId xmlns:a16="http://schemas.microsoft.com/office/drawing/2014/main" id="{3431D646-6194-00AD-77BF-14F8D52CE640}"/>
              </a:ext>
            </a:extLst>
          </p:cNvPr>
          <p:cNvSpPr/>
          <p:nvPr/>
        </p:nvSpPr>
        <p:spPr>
          <a:xfrm>
            <a:off x="8702039" y="1028359"/>
            <a:ext cx="2651761" cy="629920"/>
          </a:xfrm>
          <a:prstGeom prst="accentBorderCallout1">
            <a:avLst>
              <a:gd name="adj1" fmla="val 117136"/>
              <a:gd name="adj2" fmla="val 106093"/>
              <a:gd name="adj3" fmla="val 465727"/>
              <a:gd name="adj4" fmla="val 76827"/>
            </a:avLst>
          </a:prstGeom>
          <a:solidFill>
            <a:srgbClr val="00204F"/>
          </a:solidFill>
          <a:ln w="28575">
            <a:solidFill>
              <a:srgbClr val="FF0000"/>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Slump Wit Plasticizer</a:t>
            </a:r>
          </a:p>
        </p:txBody>
      </p:sp>
    </p:spTree>
    <p:extLst>
      <p:ext uri="{BB962C8B-B14F-4D97-AF65-F5344CB8AC3E}">
        <p14:creationId xmlns:p14="http://schemas.microsoft.com/office/powerpoint/2010/main" val="31632495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8850"/>
            <a:ext cx="12191999" cy="735291"/>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Compaction of Concrete</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3CF8CFB6-E95A-9FF1-C969-94F5BF17D954}"/>
              </a:ext>
            </a:extLst>
          </p:cNvPr>
          <p:cNvSpPr/>
          <p:nvPr/>
        </p:nvSpPr>
        <p:spPr>
          <a:xfrm>
            <a:off x="1" y="1376311"/>
            <a:ext cx="12191998" cy="4656844"/>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42900" indent="-342900">
              <a:buFont typeface="Wingdings" panose="05000000000000000000" pitchFamily="2" charset="2"/>
              <a:buChar char="Ø"/>
            </a:pPr>
            <a:r>
              <a:rPr lang="en-IN" sz="2800" dirty="0"/>
              <a:t>Effective Compaction makes the concrete dense and impervious</a:t>
            </a:r>
          </a:p>
          <a:p>
            <a:pPr marL="342900" indent="-342900">
              <a:buFont typeface="Wingdings" panose="05000000000000000000" pitchFamily="2" charset="2"/>
              <a:buChar char="Ø"/>
            </a:pPr>
            <a:r>
              <a:rPr lang="en-IN" sz="2800" dirty="0"/>
              <a:t>Over Compaction leads to segregation</a:t>
            </a:r>
          </a:p>
          <a:p>
            <a:pPr marL="342900" indent="-342900">
              <a:buFont typeface="Wingdings" panose="05000000000000000000" pitchFamily="2" charset="2"/>
              <a:buChar char="Ø"/>
            </a:pPr>
            <a:r>
              <a:rPr lang="en-IN" sz="2800" dirty="0"/>
              <a:t>Compaction by needle vibrators</a:t>
            </a:r>
          </a:p>
          <a:p>
            <a:pPr marL="800100" lvl="1" indent="-342900">
              <a:buFont typeface="Wingdings" panose="05000000000000000000" pitchFamily="2" charset="2"/>
              <a:buChar char="ü"/>
            </a:pPr>
            <a:r>
              <a:rPr lang="en-IN" sz="2800" dirty="0"/>
              <a:t>Always vibrate in vertical position</a:t>
            </a:r>
          </a:p>
          <a:p>
            <a:pPr marL="800100" lvl="1" indent="-342900">
              <a:buFont typeface="Wingdings" panose="05000000000000000000" pitchFamily="2" charset="2"/>
              <a:buChar char="ü"/>
            </a:pPr>
            <a:r>
              <a:rPr lang="en-IN" sz="2800" dirty="0"/>
              <a:t>Do not vibrate for more than 15 sec at one place</a:t>
            </a:r>
          </a:p>
          <a:p>
            <a:pPr marL="800100" lvl="1" indent="-342900">
              <a:buFont typeface="Wingdings" panose="05000000000000000000" pitchFamily="2" charset="2"/>
              <a:buChar char="ü"/>
            </a:pPr>
            <a:r>
              <a:rPr lang="en-IN" sz="2800" dirty="0"/>
              <a:t>Effective area of compaction depends on diameter of needle</a:t>
            </a:r>
          </a:p>
          <a:p>
            <a:pPr marL="1257300" lvl="2" indent="-342900">
              <a:buFont typeface="Wingdings" panose="05000000000000000000" pitchFamily="2" charset="2"/>
              <a:buChar char="§"/>
            </a:pPr>
            <a:r>
              <a:rPr lang="en-IN" sz="2800" dirty="0"/>
              <a:t>20 mm needle – 15 cm Dia</a:t>
            </a:r>
          </a:p>
          <a:p>
            <a:pPr marL="1257300" lvl="2" indent="-342900">
              <a:buFont typeface="Wingdings" panose="05000000000000000000" pitchFamily="2" charset="2"/>
              <a:buChar char="§"/>
            </a:pPr>
            <a:r>
              <a:rPr lang="en-IN" sz="2800" dirty="0"/>
              <a:t>40 mm needle – 30 cm Dia</a:t>
            </a:r>
          </a:p>
          <a:p>
            <a:pPr marL="800100" lvl="1" indent="-342900">
              <a:buFont typeface="Wingdings" panose="05000000000000000000" pitchFamily="2" charset="2"/>
              <a:buChar char="Ø"/>
            </a:pPr>
            <a:r>
              <a:rPr lang="en-IN" sz="2800" dirty="0"/>
              <a:t>Hence keep shifting needle vibrator from one place as per above distance</a:t>
            </a:r>
          </a:p>
          <a:p>
            <a:pPr marL="342900" indent="-342900">
              <a:buFont typeface="Wingdings" panose="05000000000000000000" pitchFamily="2" charset="2"/>
              <a:buChar char="Ø"/>
            </a:pPr>
            <a:r>
              <a:rPr lang="en-IN" sz="2800" dirty="0"/>
              <a:t>Compaction should always commence before initial setting of cement</a:t>
            </a:r>
          </a:p>
          <a:p>
            <a:pPr marL="800100" lvl="1" indent="-342900">
              <a:buFont typeface="Wingdings" panose="05000000000000000000" pitchFamily="2" charset="2"/>
              <a:buChar char="Ø"/>
            </a:pPr>
            <a:endParaRPr lang="en-IN" sz="2800" dirty="0"/>
          </a:p>
        </p:txBody>
      </p:sp>
      <p:sp>
        <p:nvSpPr>
          <p:cNvPr id="9" name="Action Button: Get Information 8">
            <a:hlinkClick r:id="" action="ppaction://customshow?id=6&amp;return=true" highlightClick="1"/>
            <a:extLst>
              <a:ext uri="{FF2B5EF4-FFF2-40B4-BE49-F238E27FC236}">
                <a16:creationId xmlns:a16="http://schemas.microsoft.com/office/drawing/2014/main" id="{468D867A-C034-101B-469C-9F5D013E179B}"/>
              </a:ext>
            </a:extLst>
          </p:cNvPr>
          <p:cNvSpPr/>
          <p:nvPr/>
        </p:nvSpPr>
        <p:spPr>
          <a:xfrm>
            <a:off x="11199043" y="18850"/>
            <a:ext cx="992956" cy="735291"/>
          </a:xfrm>
          <a:prstGeom prst="actionButtonInformation">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586375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50828"/>
            <a:ext cx="12191999" cy="735291"/>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Finishing</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3CF8CFB6-E95A-9FF1-C969-94F5BF17D954}"/>
              </a:ext>
            </a:extLst>
          </p:cNvPr>
          <p:cNvSpPr/>
          <p:nvPr/>
        </p:nvSpPr>
        <p:spPr>
          <a:xfrm>
            <a:off x="1" y="1150069"/>
            <a:ext cx="12191998" cy="4345758"/>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sz="2800" dirty="0"/>
              <a:t>Finishing of concrete is done to obtain level and smooth surface</a:t>
            </a:r>
          </a:p>
          <a:p>
            <a:r>
              <a:rPr lang="en-IN" sz="2800" dirty="0"/>
              <a:t>Operations involved in Finishing:</a:t>
            </a:r>
          </a:p>
          <a:p>
            <a:pPr marL="800100" lvl="1" indent="-342900">
              <a:buFont typeface="Wingdings" panose="05000000000000000000" pitchFamily="2" charset="2"/>
              <a:buChar char="ü"/>
            </a:pPr>
            <a:r>
              <a:rPr lang="en-IN" sz="2800" dirty="0"/>
              <a:t>Screeding</a:t>
            </a:r>
          </a:p>
          <a:p>
            <a:pPr marL="800100" lvl="1" indent="-342900">
              <a:buFont typeface="Wingdings" panose="05000000000000000000" pitchFamily="2" charset="2"/>
              <a:buChar char="ü"/>
            </a:pPr>
            <a:r>
              <a:rPr lang="en-IN" sz="2800" dirty="0"/>
              <a:t>Floating</a:t>
            </a:r>
          </a:p>
          <a:p>
            <a:pPr marL="800100" lvl="1" indent="-342900">
              <a:buFont typeface="Wingdings" panose="05000000000000000000" pitchFamily="2" charset="2"/>
              <a:buChar char="ü"/>
            </a:pPr>
            <a:r>
              <a:rPr lang="en-IN" sz="2800" dirty="0"/>
              <a:t>Trowelling</a:t>
            </a:r>
          </a:p>
          <a:p>
            <a:pPr marL="342900" indent="-342900">
              <a:buFont typeface="Wingdings" panose="05000000000000000000" pitchFamily="2" charset="2"/>
              <a:buChar char="Ø"/>
            </a:pPr>
            <a:r>
              <a:rPr lang="en-IN" sz="2800" dirty="0"/>
              <a:t>After finishing operations ‘Water Sheen’ appears. </a:t>
            </a:r>
          </a:p>
          <a:p>
            <a:pPr marL="342900" indent="-342900">
              <a:buFont typeface="Wingdings" panose="05000000000000000000" pitchFamily="2" charset="2"/>
              <a:buChar char="Ø"/>
            </a:pPr>
            <a:r>
              <a:rPr lang="en-IN" sz="2800" dirty="0"/>
              <a:t>To bloat water sheen, dry cement should not be spread on wet surface</a:t>
            </a:r>
          </a:p>
          <a:p>
            <a:pPr marL="342900" indent="-342900">
              <a:buFont typeface="Wingdings" panose="05000000000000000000" pitchFamily="2" charset="2"/>
              <a:buChar char="Ø"/>
            </a:pPr>
            <a:r>
              <a:rPr lang="en-IN" sz="2800" dirty="0"/>
              <a:t>Let the water sheen evaporate by itself</a:t>
            </a:r>
          </a:p>
          <a:p>
            <a:pPr marL="342900" indent="-342900">
              <a:buFont typeface="Wingdings" panose="05000000000000000000" pitchFamily="2" charset="2"/>
              <a:buChar char="Ø"/>
            </a:pPr>
            <a:r>
              <a:rPr lang="en-IN" sz="2800" dirty="0"/>
              <a:t>Only after water sheen evaporates, texturing operations should be taken up</a:t>
            </a:r>
          </a:p>
          <a:p>
            <a:pPr marL="800100" lvl="1" indent="-342900">
              <a:buFont typeface="Wingdings" panose="05000000000000000000" pitchFamily="2" charset="2"/>
              <a:buChar char="ü"/>
            </a:pPr>
            <a:endParaRPr lang="en-IN" sz="2800" dirty="0"/>
          </a:p>
        </p:txBody>
      </p:sp>
      <p:sp>
        <p:nvSpPr>
          <p:cNvPr id="5" name="Action Button: Get Information 4">
            <a:hlinkClick r:id="" action="ppaction://customshow?id=7&amp;return=true" highlightClick="1"/>
            <a:extLst>
              <a:ext uri="{FF2B5EF4-FFF2-40B4-BE49-F238E27FC236}">
                <a16:creationId xmlns:a16="http://schemas.microsoft.com/office/drawing/2014/main" id="{5DCC8342-62EC-2114-E4FA-2D3E17815DDC}"/>
              </a:ext>
            </a:extLst>
          </p:cNvPr>
          <p:cNvSpPr/>
          <p:nvPr/>
        </p:nvSpPr>
        <p:spPr>
          <a:xfrm>
            <a:off x="11199043" y="150828"/>
            <a:ext cx="992956" cy="735291"/>
          </a:xfrm>
          <a:prstGeom prst="actionButtonInformation">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0364896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9A4E80C-B24C-C0D7-72A5-32929FB6B1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6082" y="669297"/>
            <a:ext cx="6535918" cy="617928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1"/>
            <a:ext cx="12192000" cy="631596"/>
          </a:xfrm>
          <a:solidFill>
            <a:schemeClr val="accent2">
              <a:lumMod val="50000"/>
            </a:schemeClr>
          </a:solidFill>
          <a:ln w="9525">
            <a:solidFill>
              <a:schemeClr val="tx1"/>
            </a:solidFill>
          </a:ln>
        </p:spPr>
        <p:txBody>
          <a:bodyPr>
            <a:normAutofit fontScale="90000"/>
          </a:bodyPr>
          <a:lstStyle/>
          <a:p>
            <a:r>
              <a:rPr lang="en-US" sz="4000" dirty="0">
                <a:solidFill>
                  <a:schemeClr val="bg1"/>
                </a:solidFill>
              </a:rPr>
              <a:t>Removal of Forms</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5788065"/>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C7276FA6-1EAA-B5E7-1CBE-98A8AFFC2BF9}"/>
              </a:ext>
            </a:extLst>
          </p:cNvPr>
          <p:cNvSpPr/>
          <p:nvPr/>
        </p:nvSpPr>
        <p:spPr>
          <a:xfrm>
            <a:off x="0" y="669299"/>
            <a:ext cx="5656082" cy="617928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14400" lvl="1" indent="-457200">
              <a:buFont typeface="Wingdings" panose="05000000000000000000" pitchFamily="2" charset="2"/>
              <a:buChar char="Ø"/>
            </a:pPr>
            <a:r>
              <a:rPr lang="en-US" sz="2800" dirty="0">
                <a:solidFill>
                  <a:schemeClr val="bg1"/>
                </a:solidFill>
              </a:rPr>
              <a:t>Forms shall be removed only after the concrete is fully set – at any rate not before 12 hours</a:t>
            </a:r>
          </a:p>
          <a:p>
            <a:pPr marL="914400" lvl="1" indent="-457200">
              <a:buFont typeface="Wingdings" panose="05000000000000000000" pitchFamily="2" charset="2"/>
              <a:buChar char="Ø"/>
            </a:pPr>
            <a:r>
              <a:rPr lang="en-US" sz="2800" dirty="0">
                <a:solidFill>
                  <a:schemeClr val="bg1"/>
                </a:solidFill>
              </a:rPr>
              <a:t>After removal, the ends shall be cleaned and honey-combed areas pointed with Cement-Mortar (1:2)</a:t>
            </a:r>
          </a:p>
          <a:p>
            <a:pPr marL="914400" lvl="1" indent="-457200">
              <a:buFont typeface="Wingdings" panose="05000000000000000000" pitchFamily="2" charset="2"/>
              <a:buChar char="Ø"/>
            </a:pPr>
            <a:r>
              <a:rPr lang="en-US" sz="2800" dirty="0">
                <a:solidFill>
                  <a:schemeClr val="bg1"/>
                </a:solidFill>
              </a:rPr>
              <a:t>The sides of the slab covered with earth to the level of the slab</a:t>
            </a:r>
          </a:p>
        </p:txBody>
      </p:sp>
    </p:spTree>
    <p:extLst>
      <p:ext uri="{BB962C8B-B14F-4D97-AF65-F5344CB8AC3E}">
        <p14:creationId xmlns:p14="http://schemas.microsoft.com/office/powerpoint/2010/main" val="33285873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50828"/>
            <a:ext cx="12191999" cy="735291"/>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Texturing</a:t>
            </a:r>
            <a:endParaRPr lang="en-IN" sz="4000" dirty="0">
              <a:solidFill>
                <a:schemeClr val="bg1"/>
              </a:solidFill>
            </a:endParaRPr>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4" name="Rectangle 3">
            <a:extLst>
              <a:ext uri="{FF2B5EF4-FFF2-40B4-BE49-F238E27FC236}">
                <a16:creationId xmlns:a16="http://schemas.microsoft.com/office/drawing/2014/main" id="{3CF8CFB6-E95A-9FF1-C969-94F5BF17D954}"/>
              </a:ext>
            </a:extLst>
          </p:cNvPr>
          <p:cNvSpPr/>
          <p:nvPr/>
        </p:nvSpPr>
        <p:spPr>
          <a:xfrm>
            <a:off x="1" y="1150069"/>
            <a:ext cx="12191998" cy="4157221"/>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42900" indent="-342900">
              <a:buFont typeface="Wingdings" panose="05000000000000000000" pitchFamily="2" charset="2"/>
              <a:buChar char="q"/>
            </a:pPr>
            <a:r>
              <a:rPr lang="en-IN" sz="3200" dirty="0"/>
              <a:t>Texturing has to be done, just after the water sheen has disappeared, and just before concrete becomes non-plastic</a:t>
            </a:r>
          </a:p>
          <a:p>
            <a:pPr marL="342900" indent="-342900">
              <a:buFont typeface="Wingdings" panose="05000000000000000000" pitchFamily="2" charset="2"/>
              <a:buChar char="q"/>
            </a:pPr>
            <a:r>
              <a:rPr lang="en-IN" sz="3200" dirty="0"/>
              <a:t>Texturing is done to provide skid-resistance surface, so that vehicles do not skid during rainy season or in water-logged conditions</a:t>
            </a:r>
          </a:p>
          <a:p>
            <a:pPr marL="342900" indent="-342900">
              <a:buFont typeface="Wingdings" panose="05000000000000000000" pitchFamily="2" charset="2"/>
              <a:buChar char="q"/>
            </a:pPr>
            <a:r>
              <a:rPr lang="en-IN" sz="3200" dirty="0"/>
              <a:t>Texturing is to be done by standard texturing </a:t>
            </a:r>
            <a:r>
              <a:rPr lang="en-IN" sz="3200" dirty="0" err="1"/>
              <a:t>brushs</a:t>
            </a:r>
            <a:r>
              <a:rPr lang="en-IN" sz="3200" dirty="0"/>
              <a:t>. However, texturing can be done with local broom – but minimum width of broom should be 450 mm</a:t>
            </a:r>
          </a:p>
        </p:txBody>
      </p:sp>
      <p:sp>
        <p:nvSpPr>
          <p:cNvPr id="5" name="Action Button: Get Information 4">
            <a:hlinkClick r:id="" action="ppaction://customshow?id=8&amp;return=true" highlightClick="1"/>
            <a:extLst>
              <a:ext uri="{FF2B5EF4-FFF2-40B4-BE49-F238E27FC236}">
                <a16:creationId xmlns:a16="http://schemas.microsoft.com/office/drawing/2014/main" id="{DA4014BC-AFA3-757D-AEEA-6C32367F9B2A}"/>
              </a:ext>
            </a:extLst>
          </p:cNvPr>
          <p:cNvSpPr/>
          <p:nvPr/>
        </p:nvSpPr>
        <p:spPr>
          <a:xfrm>
            <a:off x="11199043" y="150828"/>
            <a:ext cx="992956" cy="735291"/>
          </a:xfrm>
          <a:prstGeom prst="actionButtonInformation">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209173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BDAA755-A44D-0097-AA58-81C56EE535F3}"/>
              </a:ext>
            </a:extLst>
          </p:cNvPr>
          <p:cNvSpPr/>
          <p:nvPr/>
        </p:nvSpPr>
        <p:spPr>
          <a:xfrm>
            <a:off x="8695" y="1757680"/>
            <a:ext cx="12191998" cy="333248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sz="3600" dirty="0"/>
              <a:t>Curing is required:</a:t>
            </a:r>
          </a:p>
          <a:p>
            <a:pPr marL="742950" lvl="1" indent="-285750">
              <a:buFont typeface="Wingdings" panose="05000000000000000000" pitchFamily="2" charset="2"/>
              <a:buChar char="§"/>
            </a:pPr>
            <a:r>
              <a:rPr lang="en-IN" sz="3600" dirty="0"/>
              <a:t>To maintain moisture inside the freshly cast concrete</a:t>
            </a:r>
          </a:p>
          <a:p>
            <a:pPr marL="742950" lvl="1" indent="-285750">
              <a:buFont typeface="Wingdings" panose="05000000000000000000" pitchFamily="2" charset="2"/>
              <a:buChar char="§"/>
            </a:pPr>
            <a:r>
              <a:rPr lang="en-IN" sz="3600" dirty="0"/>
              <a:t>To continue the hydration process</a:t>
            </a:r>
          </a:p>
          <a:p>
            <a:pPr marL="742950" lvl="1" indent="-285750">
              <a:buFont typeface="Wingdings" panose="05000000000000000000" pitchFamily="2" charset="2"/>
              <a:buChar char="§"/>
            </a:pPr>
            <a:r>
              <a:rPr lang="en-IN" sz="3600" dirty="0"/>
              <a:t>To achieve the desired properties of the hardened concrete</a:t>
            </a:r>
          </a:p>
          <a:p>
            <a:endParaRPr lang="en-IN" sz="3600" dirty="0"/>
          </a:p>
        </p:txBody>
      </p:sp>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3"/>
            <a:ext cx="12191999" cy="735291"/>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Curing</a:t>
            </a:r>
            <a:endParaRPr lang="en-IN" sz="4000" dirty="0">
              <a:solidFill>
                <a:schemeClr val="bg1"/>
              </a:solidFill>
            </a:endParaRPr>
          </a:p>
        </p:txBody>
      </p:sp>
      <p:sp>
        <p:nvSpPr>
          <p:cNvPr id="5" name="Action Button: Get Information 4">
            <a:hlinkClick r:id="" action="ppaction://customshow?id=9&amp;return=true" highlightClick="1"/>
            <a:extLst>
              <a:ext uri="{FF2B5EF4-FFF2-40B4-BE49-F238E27FC236}">
                <a16:creationId xmlns:a16="http://schemas.microsoft.com/office/drawing/2014/main" id="{375DD802-54EB-F76A-DE28-8BE5EE51DA8B}"/>
              </a:ext>
            </a:extLst>
          </p:cNvPr>
          <p:cNvSpPr/>
          <p:nvPr/>
        </p:nvSpPr>
        <p:spPr>
          <a:xfrm>
            <a:off x="11180189" y="-2"/>
            <a:ext cx="992956" cy="735291"/>
          </a:xfrm>
          <a:prstGeom prst="actionButtonInformation">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15817654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3"/>
            <a:ext cx="12191999" cy="735291"/>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Curing - Stages</a:t>
            </a:r>
            <a:endParaRPr lang="en-IN" sz="4000" dirty="0">
              <a:solidFill>
                <a:schemeClr val="bg1"/>
              </a:solidFill>
            </a:endParaRPr>
          </a:p>
        </p:txBody>
      </p:sp>
      <p:sp>
        <p:nvSpPr>
          <p:cNvPr id="4" name="Rectangle 3">
            <a:extLst>
              <a:ext uri="{FF2B5EF4-FFF2-40B4-BE49-F238E27FC236}">
                <a16:creationId xmlns:a16="http://schemas.microsoft.com/office/drawing/2014/main" id="{3CF8CFB6-E95A-9FF1-C969-94F5BF17D954}"/>
              </a:ext>
            </a:extLst>
          </p:cNvPr>
          <p:cNvSpPr/>
          <p:nvPr/>
        </p:nvSpPr>
        <p:spPr>
          <a:xfrm>
            <a:off x="1" y="1249680"/>
            <a:ext cx="12191998" cy="501904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sz="2400" dirty="0"/>
              <a:t>Stages of Curing:</a:t>
            </a:r>
          </a:p>
          <a:p>
            <a:pPr marL="800100" lvl="1" indent="-342900">
              <a:buFont typeface="Wingdings" panose="05000000000000000000" pitchFamily="2" charset="2"/>
              <a:buChar char="ü"/>
            </a:pPr>
            <a:r>
              <a:rPr lang="en-IN" sz="2400" dirty="0"/>
              <a:t>Initial Curing </a:t>
            </a:r>
          </a:p>
          <a:p>
            <a:pPr marL="1257300" lvl="2" indent="-342900">
              <a:buFont typeface="Wingdings" panose="05000000000000000000" pitchFamily="2" charset="2"/>
              <a:buChar char="Ø"/>
            </a:pPr>
            <a:r>
              <a:rPr lang="en-IN" sz="2400" dirty="0"/>
              <a:t>If initial curing is not done, it will lead to development of plastic shrinkage cracks</a:t>
            </a:r>
          </a:p>
          <a:p>
            <a:pPr marL="1257300" lvl="2" indent="-342900">
              <a:buFont typeface="Wingdings" panose="05000000000000000000" pitchFamily="2" charset="2"/>
              <a:buChar char="Ø"/>
            </a:pPr>
            <a:r>
              <a:rPr lang="en-IN" sz="2400" dirty="0"/>
              <a:t>To be done after about 3 hours of casting of concrete</a:t>
            </a:r>
          </a:p>
          <a:p>
            <a:pPr marL="1257300" lvl="2" indent="-342900">
              <a:buFont typeface="Wingdings" panose="05000000000000000000" pitchFamily="2" charset="2"/>
              <a:buChar char="Ø"/>
            </a:pPr>
            <a:r>
              <a:rPr lang="en-IN" sz="2400" dirty="0"/>
              <a:t>Sprinkling water @ 200 ml/sqm</a:t>
            </a:r>
          </a:p>
          <a:p>
            <a:pPr marL="800100" lvl="1" indent="-342900">
              <a:buFont typeface="Wingdings" panose="05000000000000000000" pitchFamily="2" charset="2"/>
              <a:buChar char="ü"/>
            </a:pPr>
            <a:r>
              <a:rPr lang="en-IN" sz="2400" dirty="0"/>
              <a:t>Intermediate Curing</a:t>
            </a:r>
          </a:p>
          <a:p>
            <a:pPr marL="1257300" lvl="2" indent="-342900">
              <a:buFont typeface="Wingdings" panose="05000000000000000000" pitchFamily="2" charset="2"/>
              <a:buChar char="Ø"/>
            </a:pPr>
            <a:r>
              <a:rPr lang="en-IN" sz="2400" dirty="0"/>
              <a:t>Application of Water proofing compounds to prevent loss of moisture during texturing &amp; initial cut of jointing</a:t>
            </a:r>
          </a:p>
          <a:p>
            <a:pPr marL="800100" lvl="1" indent="-342900">
              <a:buFont typeface="Wingdings" panose="05000000000000000000" pitchFamily="2" charset="2"/>
              <a:buChar char="ü"/>
            </a:pPr>
            <a:r>
              <a:rPr lang="en-IN" sz="2400" dirty="0"/>
              <a:t>Final Curing (Ponding/Saturated burlaps etc) </a:t>
            </a:r>
          </a:p>
          <a:p>
            <a:pPr marL="1257300" lvl="2" indent="-342900">
              <a:buFont typeface="Wingdings" panose="05000000000000000000" pitchFamily="2" charset="2"/>
              <a:buChar char="Ø"/>
            </a:pPr>
            <a:r>
              <a:rPr lang="en-IN" sz="2400" dirty="0"/>
              <a:t>Final Curing has to commence after completion of Texturing &amp; Initial Cut of Jointing</a:t>
            </a:r>
          </a:p>
          <a:p>
            <a:pPr marL="1257300" lvl="2" indent="-342900">
              <a:buFont typeface="Wingdings" panose="05000000000000000000" pitchFamily="2" charset="2"/>
              <a:buChar char="Ø"/>
            </a:pPr>
            <a:r>
              <a:rPr lang="en-IN" sz="2400" dirty="0"/>
              <a:t>It should commence after 6 hours or at the minimum before 24 hours</a:t>
            </a:r>
          </a:p>
          <a:p>
            <a:pPr marL="1257300" lvl="2" indent="-342900">
              <a:buFont typeface="Wingdings" panose="05000000000000000000" pitchFamily="2" charset="2"/>
              <a:buChar char="Ø"/>
            </a:pPr>
            <a:r>
              <a:rPr lang="en-IN" sz="2400" dirty="0"/>
              <a:t>To be done for a minimum of 14 days</a:t>
            </a:r>
          </a:p>
          <a:p>
            <a:pPr marL="800100" lvl="1" indent="-342900">
              <a:buFont typeface="Wingdings" panose="05000000000000000000" pitchFamily="2" charset="2"/>
              <a:buChar char="ü"/>
            </a:pPr>
            <a:endParaRPr lang="en-IN" sz="2400" dirty="0"/>
          </a:p>
        </p:txBody>
      </p:sp>
      <p:sp>
        <p:nvSpPr>
          <p:cNvPr id="5" name="Action Button: Get Information 4">
            <a:hlinkClick r:id="" action="ppaction://customshow?id=9&amp;return=true" highlightClick="1"/>
            <a:extLst>
              <a:ext uri="{FF2B5EF4-FFF2-40B4-BE49-F238E27FC236}">
                <a16:creationId xmlns:a16="http://schemas.microsoft.com/office/drawing/2014/main" id="{375DD802-54EB-F76A-DE28-8BE5EE51DA8B}"/>
              </a:ext>
            </a:extLst>
          </p:cNvPr>
          <p:cNvSpPr/>
          <p:nvPr/>
        </p:nvSpPr>
        <p:spPr>
          <a:xfrm>
            <a:off x="11180189" y="-2"/>
            <a:ext cx="992956" cy="735291"/>
          </a:xfrm>
          <a:prstGeom prst="actionButtonInformation">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29194644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3"/>
            <a:ext cx="12191999" cy="650453"/>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Construction of Joints</a:t>
            </a:r>
            <a:endParaRPr lang="en-IN" sz="4000" dirty="0">
              <a:solidFill>
                <a:schemeClr val="bg1"/>
              </a:solidFill>
            </a:endParaRPr>
          </a:p>
        </p:txBody>
      </p:sp>
      <p:sp>
        <p:nvSpPr>
          <p:cNvPr id="4" name="Rectangle 3">
            <a:extLst>
              <a:ext uri="{FF2B5EF4-FFF2-40B4-BE49-F238E27FC236}">
                <a16:creationId xmlns:a16="http://schemas.microsoft.com/office/drawing/2014/main" id="{3CF8CFB6-E95A-9FF1-C969-94F5BF17D954}"/>
              </a:ext>
            </a:extLst>
          </p:cNvPr>
          <p:cNvSpPr/>
          <p:nvPr/>
        </p:nvSpPr>
        <p:spPr>
          <a:xfrm>
            <a:off x="1" y="678723"/>
            <a:ext cx="12191998" cy="6169853"/>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sz="2400" dirty="0"/>
              <a:t>Types of Joints:</a:t>
            </a:r>
          </a:p>
          <a:p>
            <a:pPr marL="800100" lvl="1" indent="-342900">
              <a:buFont typeface="Wingdings" panose="05000000000000000000" pitchFamily="2" charset="2"/>
              <a:buChar char="Ø"/>
            </a:pPr>
            <a:r>
              <a:rPr lang="en-IN" sz="2400" dirty="0"/>
              <a:t>Contraction Joints</a:t>
            </a:r>
          </a:p>
          <a:p>
            <a:pPr marL="1257300" lvl="2" indent="-342900">
              <a:buFont typeface="Wingdings" panose="05000000000000000000" pitchFamily="2" charset="2"/>
              <a:buChar char="ü"/>
            </a:pPr>
            <a:r>
              <a:rPr lang="en-IN" sz="2400" dirty="0"/>
              <a:t>To be cut to 1/3</a:t>
            </a:r>
            <a:r>
              <a:rPr lang="en-IN" sz="2400" baseline="30000" dirty="0"/>
              <a:t>rd</a:t>
            </a:r>
            <a:r>
              <a:rPr lang="en-IN" sz="2400" dirty="0"/>
              <a:t>  to 1/4</a:t>
            </a:r>
            <a:r>
              <a:rPr lang="en-IN" sz="2400" baseline="30000" dirty="0"/>
              <a:t>th</a:t>
            </a:r>
            <a:r>
              <a:rPr lang="en-IN" sz="2400" dirty="0"/>
              <a:t> of slab thickness and to a width of 3 mm</a:t>
            </a:r>
          </a:p>
          <a:p>
            <a:pPr marL="1257300" lvl="2" indent="-342900">
              <a:buFont typeface="Wingdings" panose="05000000000000000000" pitchFamily="2" charset="2"/>
              <a:buChar char="ü"/>
            </a:pPr>
            <a:r>
              <a:rPr lang="en-IN" sz="2400" dirty="0"/>
              <a:t>Final Cut is done after completion of final curing </a:t>
            </a:r>
          </a:p>
          <a:p>
            <a:pPr marL="1257300" lvl="2" indent="-342900">
              <a:buFont typeface="Wingdings" panose="05000000000000000000" pitchFamily="2" charset="2"/>
              <a:buChar char="ü"/>
            </a:pPr>
            <a:r>
              <a:rPr lang="en-IN" sz="2400" dirty="0"/>
              <a:t>Dimensions of final cut are 10-12 mm deep and 8 - 10 mm wide to accommodate sealing of joints</a:t>
            </a:r>
          </a:p>
          <a:p>
            <a:pPr marL="1257300" lvl="2" indent="-342900">
              <a:buFont typeface="Wingdings" panose="05000000000000000000" pitchFamily="2" charset="2"/>
              <a:buChar char="ü"/>
            </a:pPr>
            <a:r>
              <a:rPr lang="en-IN" sz="2400" dirty="0"/>
              <a:t>The spacing should be provided </a:t>
            </a:r>
            <a:r>
              <a:rPr lang="en-IN" sz="2400" b="1" dirty="0">
                <a:solidFill>
                  <a:srgbClr val="00204F"/>
                </a:solidFill>
              </a:rPr>
              <a:t>strictly</a:t>
            </a:r>
            <a:r>
              <a:rPr lang="en-IN" sz="2400" dirty="0"/>
              <a:t> as per design  </a:t>
            </a:r>
          </a:p>
          <a:p>
            <a:pPr marL="800100" lvl="1" indent="-342900">
              <a:buFont typeface="Wingdings" panose="05000000000000000000" pitchFamily="2" charset="2"/>
              <a:buChar char="Ø"/>
            </a:pPr>
            <a:r>
              <a:rPr lang="en-IN" sz="2400" dirty="0"/>
              <a:t>Construction Joints</a:t>
            </a:r>
          </a:p>
          <a:p>
            <a:pPr marL="1257300" lvl="2" indent="-342900">
              <a:buFont typeface="Wingdings" panose="05000000000000000000" pitchFamily="2" charset="2"/>
              <a:buChar char="ü"/>
            </a:pPr>
            <a:r>
              <a:rPr lang="en-IN" sz="2400" dirty="0"/>
              <a:t>Shall be provided whenever concreting is completed for Day’s work </a:t>
            </a:r>
            <a:r>
              <a:rPr lang="en-IN" sz="2400" b="1" dirty="0">
                <a:solidFill>
                  <a:srgbClr val="00204F"/>
                </a:solidFill>
              </a:rPr>
              <a:t>OR</a:t>
            </a:r>
            <a:r>
              <a:rPr lang="en-IN" sz="2400" dirty="0"/>
              <a:t> work is suspended for more than 30/90 minutes</a:t>
            </a:r>
          </a:p>
          <a:p>
            <a:pPr marL="1257300" lvl="2" indent="-342900">
              <a:buFont typeface="Wingdings" panose="05000000000000000000" pitchFamily="2" charset="2"/>
              <a:buChar char="ü"/>
            </a:pPr>
            <a:r>
              <a:rPr lang="en-IN" sz="2400" dirty="0"/>
              <a:t>They should always match spacing of Contraction Joints</a:t>
            </a:r>
          </a:p>
          <a:p>
            <a:pPr marL="1257300" lvl="2" indent="-342900">
              <a:buFont typeface="Wingdings" panose="05000000000000000000" pitchFamily="2" charset="2"/>
              <a:buChar char="ü"/>
            </a:pPr>
            <a:r>
              <a:rPr lang="en-IN" sz="2400" dirty="0"/>
              <a:t>The Joints must be vertical</a:t>
            </a:r>
          </a:p>
          <a:p>
            <a:pPr marL="800100" lvl="1" indent="-342900">
              <a:buFont typeface="Wingdings" panose="05000000000000000000" pitchFamily="2" charset="2"/>
              <a:buChar char="Ø"/>
            </a:pPr>
            <a:r>
              <a:rPr lang="en-IN" sz="2400" dirty="0"/>
              <a:t>Expansion Joints</a:t>
            </a:r>
          </a:p>
          <a:p>
            <a:pPr marL="1257300" lvl="2" indent="-342900">
              <a:buFont typeface="Wingdings" panose="05000000000000000000" pitchFamily="2" charset="2"/>
              <a:buChar char="ü"/>
            </a:pPr>
            <a:r>
              <a:rPr lang="en-IN" sz="2400" dirty="0"/>
              <a:t>Necessary for concrete slabs abutting approach slabs of bridges/culverts</a:t>
            </a:r>
          </a:p>
          <a:p>
            <a:pPr marL="1257300" lvl="2" indent="-342900">
              <a:buFont typeface="Wingdings" panose="05000000000000000000" pitchFamily="2" charset="2"/>
              <a:buChar char="ü"/>
            </a:pPr>
            <a:r>
              <a:rPr lang="en-IN" sz="2400" b="1" dirty="0">
                <a:solidFill>
                  <a:srgbClr val="00204F"/>
                </a:solidFill>
              </a:rPr>
              <a:t>No need to provide in road portion</a:t>
            </a:r>
          </a:p>
          <a:p>
            <a:pPr marL="800100" lvl="1" indent="-342900">
              <a:buFont typeface="Wingdings" panose="05000000000000000000" pitchFamily="2" charset="2"/>
              <a:buChar char="Ø"/>
            </a:pPr>
            <a:r>
              <a:rPr lang="en-IN" sz="2400" dirty="0"/>
              <a:t>Longitudinal Joints – shall be provided when the width of concrete slab exceeds 4.50 m</a:t>
            </a:r>
          </a:p>
          <a:p>
            <a:pPr lvl="1"/>
            <a:endParaRPr lang="en-IN" sz="2400" dirty="0"/>
          </a:p>
        </p:txBody>
      </p:sp>
      <p:sp>
        <p:nvSpPr>
          <p:cNvPr id="6" name="Action Button: Get Information 5">
            <a:hlinkClick r:id="" action="ppaction://customshow?id=10&amp;return=true" highlightClick="1"/>
            <a:extLst>
              <a:ext uri="{FF2B5EF4-FFF2-40B4-BE49-F238E27FC236}">
                <a16:creationId xmlns:a16="http://schemas.microsoft.com/office/drawing/2014/main" id="{43F8213B-DFF8-27D7-147B-0FA377CCAC6D}"/>
              </a:ext>
            </a:extLst>
          </p:cNvPr>
          <p:cNvSpPr/>
          <p:nvPr/>
        </p:nvSpPr>
        <p:spPr>
          <a:xfrm>
            <a:off x="11180189" y="-1"/>
            <a:ext cx="992956" cy="678726"/>
          </a:xfrm>
          <a:prstGeom prst="actionButtonInformation">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Tree>
    <p:extLst>
      <p:ext uri="{BB962C8B-B14F-4D97-AF65-F5344CB8AC3E}">
        <p14:creationId xmlns:p14="http://schemas.microsoft.com/office/powerpoint/2010/main" val="1432857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3"/>
            <a:ext cx="12191999" cy="735291"/>
          </a:xfrm>
          <a:solidFill>
            <a:schemeClr val="accent2">
              <a:lumMod val="50000"/>
            </a:schemeClr>
          </a:solidFill>
          <a:ln w="9525">
            <a:solidFill>
              <a:schemeClr val="tx1"/>
            </a:solidFill>
          </a:ln>
        </p:spPr>
        <p:txBody>
          <a:bodyPr>
            <a:normAutofit/>
          </a:bodyPr>
          <a:lstStyle/>
          <a:p>
            <a:pPr algn="ctr"/>
            <a:r>
              <a:rPr lang="en-US" sz="4000" dirty="0">
                <a:solidFill>
                  <a:schemeClr val="bg1"/>
                </a:solidFill>
              </a:rPr>
              <a:t>Sealing of Joints</a:t>
            </a:r>
            <a:endParaRPr lang="en-IN" sz="4000" dirty="0">
              <a:solidFill>
                <a:schemeClr val="bg1"/>
              </a:solidFill>
            </a:endParaRPr>
          </a:p>
        </p:txBody>
      </p:sp>
      <p:sp>
        <p:nvSpPr>
          <p:cNvPr id="4" name="Rectangle 3">
            <a:extLst>
              <a:ext uri="{FF2B5EF4-FFF2-40B4-BE49-F238E27FC236}">
                <a16:creationId xmlns:a16="http://schemas.microsoft.com/office/drawing/2014/main" id="{3CF8CFB6-E95A-9FF1-C969-94F5BF17D954}"/>
              </a:ext>
            </a:extLst>
          </p:cNvPr>
          <p:cNvSpPr/>
          <p:nvPr/>
        </p:nvSpPr>
        <p:spPr>
          <a:xfrm>
            <a:off x="2" y="744715"/>
            <a:ext cx="7937368" cy="6113286"/>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400" dirty="0"/>
              <a:t>Sealing of joints is provided to prevent ingress of water from pavement surface to the subgrade through the joints.</a:t>
            </a:r>
          </a:p>
          <a:p>
            <a:pPr marL="800100" lvl="1" indent="-342900">
              <a:buFont typeface="Wingdings" panose="05000000000000000000" pitchFamily="2" charset="2"/>
              <a:buChar char="Ø"/>
            </a:pPr>
            <a:r>
              <a:rPr lang="en-US" sz="2400" dirty="0"/>
              <a:t>Only </a:t>
            </a:r>
            <a:r>
              <a:rPr lang="en-IN" sz="2400" dirty="0">
                <a:solidFill>
                  <a:schemeClr val="bg1"/>
                </a:solidFill>
              </a:rPr>
              <a:t>hot poured sealing compound type having flexibility, resistance to age hardening, and durability conforming to IS: 1834 (and NOT bitumen – which hardens and brittles and can not prevent ingress of water into subgrade)</a:t>
            </a:r>
          </a:p>
          <a:p>
            <a:pPr marL="800100" lvl="1" indent="-342900">
              <a:buFont typeface="Wingdings" panose="05000000000000000000" pitchFamily="2" charset="2"/>
              <a:buChar char="Ø"/>
            </a:pPr>
            <a:r>
              <a:rPr lang="en-IN" sz="2400" dirty="0">
                <a:solidFill>
                  <a:schemeClr val="bg1"/>
                </a:solidFill>
              </a:rPr>
              <a:t>Before pouring, the joints must be cleaned with air compressor</a:t>
            </a:r>
          </a:p>
          <a:p>
            <a:pPr marL="800100" lvl="1" indent="-342900">
              <a:buFont typeface="Wingdings" panose="05000000000000000000" pitchFamily="2" charset="2"/>
              <a:buChar char="Ø"/>
            </a:pPr>
            <a:r>
              <a:rPr lang="en-IN" sz="2400" dirty="0">
                <a:solidFill>
                  <a:schemeClr val="bg1"/>
                </a:solidFill>
              </a:rPr>
              <a:t>A debonding strip/Rope to be inserted into joint to prevent ingress of sealant from concrete pavement into lower pavement layers</a:t>
            </a:r>
          </a:p>
          <a:p>
            <a:pPr marL="800100" lvl="1" indent="-342900">
              <a:buFont typeface="Wingdings" panose="05000000000000000000" pitchFamily="2" charset="2"/>
              <a:buChar char="Ø"/>
            </a:pPr>
            <a:r>
              <a:rPr lang="en-IN" sz="2400" dirty="0">
                <a:solidFill>
                  <a:schemeClr val="bg1"/>
                </a:solidFill>
              </a:rPr>
              <a:t>In order to prevent spillage of sealant on the concrete surface, card-board or tape is stuck on both edges of the joint before pouring</a:t>
            </a:r>
          </a:p>
          <a:p>
            <a:pPr marL="800100" lvl="1" indent="-342900">
              <a:buFont typeface="Wingdings" panose="05000000000000000000" pitchFamily="2" charset="2"/>
              <a:buChar char="Ø"/>
            </a:pPr>
            <a:r>
              <a:rPr lang="en-IN" sz="2400" dirty="0">
                <a:solidFill>
                  <a:schemeClr val="bg1"/>
                </a:solidFill>
              </a:rPr>
              <a:t>A standard kettle is used for pouring sealant manually</a:t>
            </a:r>
          </a:p>
          <a:p>
            <a:pPr marL="800100" lvl="1" indent="-342900">
              <a:buFont typeface="Wingdings" panose="05000000000000000000" pitchFamily="2" charset="2"/>
              <a:buChar char="Ø"/>
            </a:pPr>
            <a:endParaRPr lang="en-IN" sz="2400" dirty="0"/>
          </a:p>
        </p:txBody>
      </p:sp>
      <p:pic>
        <p:nvPicPr>
          <p:cNvPr id="6" name="Picture 5">
            <a:extLst>
              <a:ext uri="{FF2B5EF4-FFF2-40B4-BE49-F238E27FC236}">
                <a16:creationId xmlns:a16="http://schemas.microsoft.com/office/drawing/2014/main" id="{A545B01E-3BB1-4ECF-9AEB-AB57139D77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7370" y="744714"/>
            <a:ext cx="4213860" cy="6113286"/>
          </a:xfrm>
          <a:prstGeom prst="rect">
            <a:avLst/>
          </a:prstGeom>
        </p:spPr>
      </p:pic>
      <p:sp>
        <p:nvSpPr>
          <p:cNvPr id="3" name="Action Button: Go Forward or Next 2">
            <a:hlinkClick r:id="" action="ppaction://hlinkshowjump?jump=nextslide" highlightClick="1"/>
            <a:extLst>
              <a:ext uri="{FF2B5EF4-FFF2-40B4-BE49-F238E27FC236}">
                <a16:creationId xmlns:a16="http://schemas.microsoft.com/office/drawing/2014/main" id="{CA0F11FB-117C-D4DF-CA88-D6E53A6F74A2}"/>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Next</a:t>
            </a:r>
          </a:p>
        </p:txBody>
      </p:sp>
      <p:sp>
        <p:nvSpPr>
          <p:cNvPr id="7" name="Action Button: Get Information 6">
            <a:hlinkClick r:id="" action="ppaction://customshow?id=11&amp;return=true" highlightClick="1"/>
            <a:extLst>
              <a:ext uri="{FF2B5EF4-FFF2-40B4-BE49-F238E27FC236}">
                <a16:creationId xmlns:a16="http://schemas.microsoft.com/office/drawing/2014/main" id="{02624C2E-7032-B173-9DCE-60397ACCCEB2}"/>
              </a:ext>
            </a:extLst>
          </p:cNvPr>
          <p:cNvSpPr/>
          <p:nvPr/>
        </p:nvSpPr>
        <p:spPr>
          <a:xfrm>
            <a:off x="11170029" y="20319"/>
            <a:ext cx="992956" cy="678726"/>
          </a:xfrm>
          <a:prstGeom prst="actionButtonInformation">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18511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34463"/>
            <a:ext cx="12192000" cy="758017"/>
          </a:xfrm>
          <a:solidFill>
            <a:schemeClr val="accent2">
              <a:lumMod val="75000"/>
            </a:schemeClr>
          </a:solidFill>
          <a:ln w="9525">
            <a:solidFill>
              <a:schemeClr val="tx1"/>
            </a:solidFill>
          </a:ln>
        </p:spPr>
        <p:txBody>
          <a:bodyPr>
            <a:normAutofit/>
          </a:bodyPr>
          <a:lstStyle/>
          <a:p>
            <a:r>
              <a:rPr lang="en-IN" sz="3600" b="1" dirty="0">
                <a:solidFill>
                  <a:schemeClr val="bg1"/>
                </a:solidFill>
              </a:rPr>
              <a:t>Quality Assurance &amp; Quality Control</a:t>
            </a:r>
          </a:p>
        </p:txBody>
      </p:sp>
      <p:sp>
        <p:nvSpPr>
          <p:cNvPr id="3" name="Content Placeholder 2">
            <a:extLst>
              <a:ext uri="{FF2B5EF4-FFF2-40B4-BE49-F238E27FC236}">
                <a16:creationId xmlns:a16="http://schemas.microsoft.com/office/drawing/2014/main" id="{E23E749B-BFD2-74DA-6C27-858D0B7AC77A}"/>
              </a:ext>
            </a:extLst>
          </p:cNvPr>
          <p:cNvSpPr>
            <a:spLocks noGrp="1"/>
          </p:cNvSpPr>
          <p:nvPr>
            <p:ph idx="1"/>
          </p:nvPr>
        </p:nvSpPr>
        <p:spPr>
          <a:xfrm>
            <a:off x="0" y="772160"/>
            <a:ext cx="12192000" cy="6051377"/>
          </a:xfrm>
          <a:solidFill>
            <a:schemeClr val="accent2">
              <a:lumMod val="60000"/>
              <a:lumOff val="40000"/>
            </a:schemeClr>
          </a:solidFill>
          <a:ln w="9525">
            <a:solidFill>
              <a:schemeClr val="tx1"/>
            </a:solidFill>
          </a:ln>
        </p:spPr>
        <p:txBody>
          <a:bodyPr>
            <a:noAutofit/>
          </a:bodyPr>
          <a:lstStyle/>
          <a:p>
            <a:pPr>
              <a:buFont typeface="Wingdings" panose="05000000000000000000" pitchFamily="2" charset="2"/>
              <a:buChar char="Ø"/>
            </a:pPr>
            <a:r>
              <a:rPr lang="en-IN" dirty="0"/>
              <a:t>During Construction (Daily)</a:t>
            </a:r>
          </a:p>
          <a:p>
            <a:pPr lvl="1">
              <a:buFont typeface="Wingdings" panose="05000000000000000000" pitchFamily="2" charset="2"/>
              <a:buChar char="Ø"/>
            </a:pPr>
            <a:r>
              <a:rPr lang="en-IN" sz="2800" dirty="0"/>
              <a:t>Slump Test</a:t>
            </a:r>
          </a:p>
          <a:p>
            <a:pPr lvl="2">
              <a:buFont typeface="Wingdings" panose="05000000000000000000" pitchFamily="2" charset="2"/>
              <a:buChar char="ü"/>
            </a:pPr>
            <a:r>
              <a:rPr lang="en-IN" sz="2400" dirty="0"/>
              <a:t>Slump is related to workability of concrete</a:t>
            </a:r>
          </a:p>
          <a:p>
            <a:pPr lvl="2">
              <a:buFont typeface="Wingdings" panose="05000000000000000000" pitchFamily="2" charset="2"/>
              <a:buChar char="ü"/>
            </a:pPr>
            <a:r>
              <a:rPr lang="en-IN" sz="2400" dirty="0"/>
              <a:t> Slump is a design parameter in the Mix Design Process, and based on grade and type of work </a:t>
            </a:r>
          </a:p>
          <a:p>
            <a:pPr lvl="2">
              <a:buFont typeface="Wingdings" panose="05000000000000000000" pitchFamily="2" charset="2"/>
              <a:buChar char="ü"/>
            </a:pPr>
            <a:r>
              <a:rPr lang="en-IN" sz="2400" dirty="0"/>
              <a:t>For Hand Placed Concrete pavements the required slump is 25 to 75 mm</a:t>
            </a:r>
          </a:p>
          <a:p>
            <a:pPr lvl="2">
              <a:buFont typeface="Wingdings" panose="05000000000000000000" pitchFamily="2" charset="2"/>
              <a:buChar char="ü"/>
            </a:pPr>
            <a:r>
              <a:rPr lang="en-IN" sz="2400" dirty="0"/>
              <a:t>Admixtures – Plasticizers/Super Plasticizers can be used to improve workability without affecting water-cement ratio</a:t>
            </a:r>
          </a:p>
          <a:p>
            <a:pPr lvl="1">
              <a:buFont typeface="Wingdings" panose="05000000000000000000" pitchFamily="2" charset="2"/>
              <a:buChar char="Ø"/>
            </a:pPr>
            <a:r>
              <a:rPr lang="en-IN" sz="2800" dirty="0"/>
              <a:t>Cast Cube Moulds – 150 x 150 x 150 mm – 6 No (min) /day</a:t>
            </a:r>
          </a:p>
          <a:p>
            <a:pPr>
              <a:buFont typeface="Wingdings" panose="05000000000000000000" pitchFamily="2" charset="2"/>
              <a:buChar char="Ø"/>
            </a:pPr>
            <a:r>
              <a:rPr lang="en-IN" dirty="0"/>
              <a:t>Post-Construction</a:t>
            </a:r>
          </a:p>
          <a:p>
            <a:pPr lvl="1">
              <a:buFont typeface="Wingdings" panose="05000000000000000000" pitchFamily="2" charset="2"/>
              <a:buChar char="ü"/>
            </a:pPr>
            <a:r>
              <a:rPr lang="en-IN" sz="2800" dirty="0"/>
              <a:t>Testing of cube moulds (7 days/28 days) – Check acceptance criteria</a:t>
            </a:r>
          </a:p>
          <a:p>
            <a:pPr lvl="1">
              <a:buFont typeface="Wingdings" panose="05000000000000000000" pitchFamily="2" charset="2"/>
              <a:buChar char="ü"/>
            </a:pPr>
            <a:r>
              <a:rPr lang="en-IN" sz="2800" dirty="0"/>
              <a:t>Core-Cutting Tests – Check Acceptance Criteria</a:t>
            </a:r>
          </a:p>
          <a:p>
            <a:pPr lvl="2">
              <a:buFont typeface="Wingdings" panose="05000000000000000000" pitchFamily="2" charset="2"/>
              <a:buChar char="§"/>
            </a:pPr>
            <a:r>
              <a:rPr lang="en-IN" sz="2800" dirty="0"/>
              <a:t>PIU Engineers</a:t>
            </a:r>
          </a:p>
          <a:p>
            <a:pPr lvl="2">
              <a:buFont typeface="Wingdings" panose="05000000000000000000" pitchFamily="2" charset="2"/>
              <a:buChar char="§"/>
            </a:pPr>
            <a:r>
              <a:rPr lang="en-IN" sz="2800" dirty="0"/>
              <a:t>External Quality Monitors</a:t>
            </a: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
        <p:nvSpPr>
          <p:cNvPr id="5" name="Action Button: Get Information 4">
            <a:hlinkClick r:id="" action="ppaction://customshow?id=12&amp;return=true" highlightClick="1"/>
            <a:extLst>
              <a:ext uri="{FF2B5EF4-FFF2-40B4-BE49-F238E27FC236}">
                <a16:creationId xmlns:a16="http://schemas.microsoft.com/office/drawing/2014/main" id="{94FB11AF-F721-6065-4C5E-0606B7191868}"/>
              </a:ext>
            </a:extLst>
          </p:cNvPr>
          <p:cNvSpPr/>
          <p:nvPr/>
        </p:nvSpPr>
        <p:spPr>
          <a:xfrm>
            <a:off x="2615309" y="1249680"/>
            <a:ext cx="686691" cy="406400"/>
          </a:xfrm>
          <a:prstGeom prst="actionButtonInformation">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874545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100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2000"/>
                                        <p:tgtEl>
                                          <p:spTgt spid="3">
                                            <p:txEl>
                                              <p:pRg st="1" end="1"/>
                                            </p:txEl>
                                          </p:spTgt>
                                        </p:tgtEl>
                                      </p:cBhvr>
                                    </p:animEffect>
                                    <p:anim calcmode="lin" valueType="num">
                                      <p:cBhvr>
                                        <p:cTn id="21"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2000" fill="hold"/>
                                        <p:tgtEl>
                                          <p:spTgt spid="3">
                                            <p:txEl>
                                              <p:pRg st="1" end="1"/>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0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00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2000"/>
                                        <p:tgtEl>
                                          <p:spTgt spid="3">
                                            <p:txEl>
                                              <p:pRg st="3" end="3"/>
                                            </p:txEl>
                                          </p:spTgt>
                                        </p:tgtEl>
                                      </p:cBhvr>
                                    </p:animEffect>
                                    <p:anim calcmode="lin" valueType="num">
                                      <p:cBhvr>
                                        <p:cTn id="31"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2000" fill="hold"/>
                                        <p:tgtEl>
                                          <p:spTgt spid="3">
                                            <p:txEl>
                                              <p:pRg st="3" end="3"/>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00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3">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00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2000"/>
                                        <p:tgtEl>
                                          <p:spTgt spid="3">
                                            <p:txEl>
                                              <p:pRg st="5" end="5"/>
                                            </p:txEl>
                                          </p:spTgt>
                                        </p:tgtEl>
                                      </p:cBhvr>
                                    </p:animEffect>
                                    <p:anim calcmode="lin" valueType="num">
                                      <p:cBhvr>
                                        <p:cTn id="41"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100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2000"/>
                                        <p:tgtEl>
                                          <p:spTgt spid="3">
                                            <p:txEl>
                                              <p:pRg st="6" end="6"/>
                                            </p:txEl>
                                          </p:spTgt>
                                        </p:tgtEl>
                                      </p:cBhvr>
                                    </p:animEffect>
                                    <p:anim calcmode="lin" valueType="num">
                                      <p:cBhvr>
                                        <p:cTn id="48"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100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2000"/>
                                        <p:tgtEl>
                                          <p:spTgt spid="3">
                                            <p:txEl>
                                              <p:pRg st="7" end="7"/>
                                            </p:txEl>
                                          </p:spTgt>
                                        </p:tgtEl>
                                      </p:cBhvr>
                                    </p:animEffect>
                                    <p:anim calcmode="lin" valueType="num">
                                      <p:cBhvr>
                                        <p:cTn id="55"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100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2000"/>
                                        <p:tgtEl>
                                          <p:spTgt spid="3">
                                            <p:txEl>
                                              <p:pRg st="8" end="8"/>
                                            </p:txEl>
                                          </p:spTgt>
                                        </p:tgtEl>
                                      </p:cBhvr>
                                    </p:animEffect>
                                    <p:anim calcmode="lin" valueType="num">
                                      <p:cBhvr>
                                        <p:cTn id="6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1000"/>
                                  </p:stCondLst>
                                  <p:childTnLst>
                                    <p:set>
                                      <p:cBhvr>
                                        <p:cTn id="67" dur="1" fill="hold">
                                          <p:stCondLst>
                                            <p:cond delay="0"/>
                                          </p:stCondLst>
                                        </p:cTn>
                                        <p:tgtEl>
                                          <p:spTgt spid="3">
                                            <p:txEl>
                                              <p:pRg st="9" end="9"/>
                                            </p:txEl>
                                          </p:spTgt>
                                        </p:tgtEl>
                                        <p:attrNameLst>
                                          <p:attrName>style.visibility</p:attrName>
                                        </p:attrNameLst>
                                      </p:cBhvr>
                                      <p:to>
                                        <p:strVal val="visible"/>
                                      </p:to>
                                    </p:set>
                                    <p:animEffect transition="in" filter="fade">
                                      <p:cBhvr>
                                        <p:cTn id="68" dur="2000"/>
                                        <p:tgtEl>
                                          <p:spTgt spid="3">
                                            <p:txEl>
                                              <p:pRg st="9" end="9"/>
                                            </p:txEl>
                                          </p:spTgt>
                                        </p:tgtEl>
                                      </p:cBhvr>
                                    </p:animEffect>
                                    <p:anim calcmode="lin" valueType="num">
                                      <p:cBhvr>
                                        <p:cTn id="69"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0" dur="2000" fill="hold"/>
                                        <p:tgtEl>
                                          <p:spTgt spid="3">
                                            <p:txEl>
                                              <p:pRg st="9" end="9"/>
                                            </p:txEl>
                                          </p:spTgt>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1000"/>
                                  </p:stCondLst>
                                  <p:childTnLst>
                                    <p:set>
                                      <p:cBhvr>
                                        <p:cTn id="72" dur="1" fill="hold">
                                          <p:stCondLst>
                                            <p:cond delay="0"/>
                                          </p:stCondLst>
                                        </p:cTn>
                                        <p:tgtEl>
                                          <p:spTgt spid="3">
                                            <p:txEl>
                                              <p:pRg st="10" end="10"/>
                                            </p:txEl>
                                          </p:spTgt>
                                        </p:tgtEl>
                                        <p:attrNameLst>
                                          <p:attrName>style.visibility</p:attrName>
                                        </p:attrNameLst>
                                      </p:cBhvr>
                                      <p:to>
                                        <p:strVal val="visible"/>
                                      </p:to>
                                    </p:set>
                                    <p:animEffect transition="in" filter="fade">
                                      <p:cBhvr>
                                        <p:cTn id="73" dur="2000"/>
                                        <p:tgtEl>
                                          <p:spTgt spid="3">
                                            <p:txEl>
                                              <p:pRg st="10" end="10"/>
                                            </p:txEl>
                                          </p:spTgt>
                                        </p:tgtEl>
                                      </p:cBhvr>
                                    </p:animEffect>
                                    <p:anim calcmode="lin" valueType="num">
                                      <p:cBhvr>
                                        <p:cTn id="74"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5" dur="2000" fill="hold"/>
                                        <p:tgtEl>
                                          <p:spTgt spid="3">
                                            <p:txEl>
                                              <p:pRg st="10" end="10"/>
                                            </p:tx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3">
                                            <p:txEl>
                                              <p:pRg st="11" end="11"/>
                                            </p:txEl>
                                          </p:spTgt>
                                        </p:tgtEl>
                                        <p:attrNameLst>
                                          <p:attrName>style.visibility</p:attrName>
                                        </p:attrNameLst>
                                      </p:cBhvr>
                                      <p:to>
                                        <p:strVal val="visible"/>
                                      </p:to>
                                    </p:set>
                                    <p:animEffect transition="in" filter="fade">
                                      <p:cBhvr>
                                        <p:cTn id="78" dur="2000"/>
                                        <p:tgtEl>
                                          <p:spTgt spid="3">
                                            <p:txEl>
                                              <p:pRg st="11" end="11"/>
                                            </p:txEl>
                                          </p:spTgt>
                                        </p:tgtEl>
                                      </p:cBhvr>
                                    </p:animEffect>
                                    <p:anim calcmode="lin" valueType="num">
                                      <p:cBhvr>
                                        <p:cTn id="79" dur="2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0" dur="2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par>
                          <p:cTn id="81" fill="hold">
                            <p:stCondLst>
                              <p:cond delay="3000"/>
                            </p:stCondLst>
                            <p:childTnLst>
                              <p:par>
                                <p:cTn id="82" presetID="16" presetClass="entr" presetSubtype="21" fill="hold" grpId="0" nodeType="afterEffect">
                                  <p:stCondLst>
                                    <p:cond delay="1000"/>
                                  </p:stCondLst>
                                  <p:childTnLst>
                                    <p:set>
                                      <p:cBhvr>
                                        <p:cTn id="83" dur="1" fill="hold">
                                          <p:stCondLst>
                                            <p:cond delay="0"/>
                                          </p:stCondLst>
                                        </p:cTn>
                                        <p:tgtEl>
                                          <p:spTgt spid="4"/>
                                        </p:tgtEl>
                                        <p:attrNameLst>
                                          <p:attrName>style.visibility</p:attrName>
                                        </p:attrNameLst>
                                      </p:cBhvr>
                                      <p:to>
                                        <p:strVal val="visible"/>
                                      </p:to>
                                    </p:set>
                                    <p:animEffect transition="in" filter="barn(inVertical)">
                                      <p:cBhvr>
                                        <p:cTn id="8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4143"/>
            <a:ext cx="12192000" cy="656417"/>
          </a:xfrm>
          <a:solidFill>
            <a:schemeClr val="accent2">
              <a:lumMod val="75000"/>
            </a:schemeClr>
          </a:solidFill>
          <a:ln w="9525">
            <a:solidFill>
              <a:schemeClr val="tx1"/>
            </a:solidFill>
          </a:ln>
        </p:spPr>
        <p:txBody>
          <a:bodyPr>
            <a:normAutofit/>
          </a:bodyPr>
          <a:lstStyle/>
          <a:p>
            <a:r>
              <a:rPr lang="en-US" sz="3600" b="1" dirty="0">
                <a:solidFill>
                  <a:schemeClr val="bg1"/>
                </a:solidFill>
              </a:rPr>
              <a:t>S</a:t>
            </a:r>
            <a:r>
              <a:rPr lang="en-IN" sz="3600" b="1" dirty="0" err="1">
                <a:solidFill>
                  <a:schemeClr val="bg1"/>
                </a:solidFill>
              </a:rPr>
              <a:t>equence</a:t>
            </a:r>
            <a:r>
              <a:rPr lang="en-IN" sz="3600" b="1" dirty="0">
                <a:solidFill>
                  <a:schemeClr val="bg1"/>
                </a:solidFill>
              </a:rPr>
              <a:t> of Construction Operations [Timelines]</a:t>
            </a: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
        <p:nvSpPr>
          <p:cNvPr id="9" name="Rectangle: Rounded Corners 8">
            <a:extLst>
              <a:ext uri="{FF2B5EF4-FFF2-40B4-BE49-F238E27FC236}">
                <a16:creationId xmlns:a16="http://schemas.microsoft.com/office/drawing/2014/main" id="{C9C26329-5AA5-D4FE-56BD-FB05E734A85A}"/>
              </a:ext>
            </a:extLst>
          </p:cNvPr>
          <p:cNvSpPr/>
          <p:nvPr/>
        </p:nvSpPr>
        <p:spPr>
          <a:xfrm>
            <a:off x="111760" y="802640"/>
            <a:ext cx="2712720" cy="360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400" dirty="0"/>
              <a:t>Formwork/Separation Membrane</a:t>
            </a:r>
          </a:p>
        </p:txBody>
      </p:sp>
      <p:sp>
        <p:nvSpPr>
          <p:cNvPr id="10" name="Rectangle: Rounded Corners 9">
            <a:extLst>
              <a:ext uri="{FF2B5EF4-FFF2-40B4-BE49-F238E27FC236}">
                <a16:creationId xmlns:a16="http://schemas.microsoft.com/office/drawing/2014/main" id="{8EE02EF5-1681-43C6-D707-B4AE0F700F46}"/>
              </a:ext>
            </a:extLst>
          </p:cNvPr>
          <p:cNvSpPr/>
          <p:nvPr/>
        </p:nvSpPr>
        <p:spPr>
          <a:xfrm>
            <a:off x="558800" y="1239520"/>
            <a:ext cx="2712720" cy="360000"/>
          </a:xfrm>
          <a:prstGeom prst="round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Mixing of Concrete</a:t>
            </a:r>
          </a:p>
        </p:txBody>
      </p:sp>
      <p:sp>
        <p:nvSpPr>
          <p:cNvPr id="11" name="Rectangle: Rounded Corners 10">
            <a:extLst>
              <a:ext uri="{FF2B5EF4-FFF2-40B4-BE49-F238E27FC236}">
                <a16:creationId xmlns:a16="http://schemas.microsoft.com/office/drawing/2014/main" id="{D593B713-0DA0-17FC-E612-321A79A18480}"/>
              </a:ext>
            </a:extLst>
          </p:cNvPr>
          <p:cNvSpPr/>
          <p:nvPr/>
        </p:nvSpPr>
        <p:spPr>
          <a:xfrm>
            <a:off x="1158240" y="1676400"/>
            <a:ext cx="2712720" cy="3600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Placement of Concrete</a:t>
            </a:r>
          </a:p>
        </p:txBody>
      </p:sp>
      <p:sp>
        <p:nvSpPr>
          <p:cNvPr id="12" name="Rectangle: Rounded Corners 11">
            <a:extLst>
              <a:ext uri="{FF2B5EF4-FFF2-40B4-BE49-F238E27FC236}">
                <a16:creationId xmlns:a16="http://schemas.microsoft.com/office/drawing/2014/main" id="{9293E1C0-76DD-AB35-94A4-640C761B2191}"/>
              </a:ext>
            </a:extLst>
          </p:cNvPr>
          <p:cNvSpPr/>
          <p:nvPr/>
        </p:nvSpPr>
        <p:spPr>
          <a:xfrm>
            <a:off x="1737360" y="2123440"/>
            <a:ext cx="2712720" cy="360000"/>
          </a:xfrm>
          <a:prstGeom prst="round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Compaction of Concrete</a:t>
            </a:r>
          </a:p>
        </p:txBody>
      </p:sp>
      <p:sp>
        <p:nvSpPr>
          <p:cNvPr id="13" name="Rectangle: Rounded Corners 12">
            <a:extLst>
              <a:ext uri="{FF2B5EF4-FFF2-40B4-BE49-F238E27FC236}">
                <a16:creationId xmlns:a16="http://schemas.microsoft.com/office/drawing/2014/main" id="{C73A9E09-3B09-4039-A544-BFBD74DCF637}"/>
              </a:ext>
            </a:extLst>
          </p:cNvPr>
          <p:cNvSpPr/>
          <p:nvPr/>
        </p:nvSpPr>
        <p:spPr>
          <a:xfrm>
            <a:off x="2397760" y="2580640"/>
            <a:ext cx="2712720" cy="360000"/>
          </a:xfrm>
          <a:prstGeom prst="roundRect">
            <a:avLst/>
          </a:prstGeom>
          <a:solidFill>
            <a:srgbClr val="A2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Finishing Operations</a:t>
            </a:r>
          </a:p>
        </p:txBody>
      </p:sp>
      <p:sp>
        <p:nvSpPr>
          <p:cNvPr id="14" name="Rectangle: Rounded Corners 13">
            <a:extLst>
              <a:ext uri="{FF2B5EF4-FFF2-40B4-BE49-F238E27FC236}">
                <a16:creationId xmlns:a16="http://schemas.microsoft.com/office/drawing/2014/main" id="{4EE9678F-F038-FE1B-584D-A991743F398F}"/>
              </a:ext>
            </a:extLst>
          </p:cNvPr>
          <p:cNvSpPr/>
          <p:nvPr/>
        </p:nvSpPr>
        <p:spPr>
          <a:xfrm>
            <a:off x="2915920" y="3037840"/>
            <a:ext cx="2712720" cy="360000"/>
          </a:xfrm>
          <a:prstGeom prst="roundRect">
            <a:avLst/>
          </a:prstGeom>
          <a:solidFill>
            <a:srgbClr val="4F4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Water Sheen Appears</a:t>
            </a:r>
          </a:p>
        </p:txBody>
      </p:sp>
      <p:sp>
        <p:nvSpPr>
          <p:cNvPr id="15" name="Rectangle: Rounded Corners 14">
            <a:extLst>
              <a:ext uri="{FF2B5EF4-FFF2-40B4-BE49-F238E27FC236}">
                <a16:creationId xmlns:a16="http://schemas.microsoft.com/office/drawing/2014/main" id="{0796C3C7-4301-55AE-F8DE-8718D71DF936}"/>
              </a:ext>
            </a:extLst>
          </p:cNvPr>
          <p:cNvSpPr/>
          <p:nvPr/>
        </p:nvSpPr>
        <p:spPr>
          <a:xfrm>
            <a:off x="3525520" y="3484880"/>
            <a:ext cx="2712720" cy="360000"/>
          </a:xfrm>
          <a:prstGeom prst="roundRect">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Water Sheen Disappears</a:t>
            </a:r>
          </a:p>
        </p:txBody>
      </p:sp>
      <p:sp>
        <p:nvSpPr>
          <p:cNvPr id="16" name="Rectangle: Rounded Corners 15">
            <a:extLst>
              <a:ext uri="{FF2B5EF4-FFF2-40B4-BE49-F238E27FC236}">
                <a16:creationId xmlns:a16="http://schemas.microsoft.com/office/drawing/2014/main" id="{5DCD4806-329D-66A6-61C7-94EB9B383950}"/>
              </a:ext>
            </a:extLst>
          </p:cNvPr>
          <p:cNvSpPr/>
          <p:nvPr/>
        </p:nvSpPr>
        <p:spPr>
          <a:xfrm>
            <a:off x="4084320" y="3931920"/>
            <a:ext cx="2712720" cy="360000"/>
          </a:xfrm>
          <a:prstGeom prst="round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Texturing</a:t>
            </a:r>
          </a:p>
        </p:txBody>
      </p:sp>
      <p:sp>
        <p:nvSpPr>
          <p:cNvPr id="17" name="Rectangle: Rounded Corners 16">
            <a:extLst>
              <a:ext uri="{FF2B5EF4-FFF2-40B4-BE49-F238E27FC236}">
                <a16:creationId xmlns:a16="http://schemas.microsoft.com/office/drawing/2014/main" id="{235F12DB-4AE9-740A-3EAF-3944049FA1DF}"/>
              </a:ext>
            </a:extLst>
          </p:cNvPr>
          <p:cNvSpPr/>
          <p:nvPr/>
        </p:nvSpPr>
        <p:spPr>
          <a:xfrm>
            <a:off x="4744720" y="4348480"/>
            <a:ext cx="2712720" cy="360000"/>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Initial Curing</a:t>
            </a:r>
          </a:p>
        </p:txBody>
      </p:sp>
      <p:sp>
        <p:nvSpPr>
          <p:cNvPr id="18" name="Rectangle: Rounded Corners 17">
            <a:extLst>
              <a:ext uri="{FF2B5EF4-FFF2-40B4-BE49-F238E27FC236}">
                <a16:creationId xmlns:a16="http://schemas.microsoft.com/office/drawing/2014/main" id="{51C5D059-3AB5-FA0F-6537-B7A5E0059EA4}"/>
              </a:ext>
            </a:extLst>
          </p:cNvPr>
          <p:cNvSpPr/>
          <p:nvPr/>
        </p:nvSpPr>
        <p:spPr>
          <a:xfrm>
            <a:off x="5364480" y="4765040"/>
            <a:ext cx="2712720" cy="360000"/>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Intermediate Curing</a:t>
            </a:r>
          </a:p>
        </p:txBody>
      </p:sp>
      <p:sp>
        <p:nvSpPr>
          <p:cNvPr id="19" name="Rectangle: Rounded Corners 18">
            <a:extLst>
              <a:ext uri="{FF2B5EF4-FFF2-40B4-BE49-F238E27FC236}">
                <a16:creationId xmlns:a16="http://schemas.microsoft.com/office/drawing/2014/main" id="{B4A4129F-9278-F39F-2770-F4B60378F7B3}"/>
              </a:ext>
            </a:extLst>
          </p:cNvPr>
          <p:cNvSpPr/>
          <p:nvPr/>
        </p:nvSpPr>
        <p:spPr>
          <a:xfrm>
            <a:off x="5933440" y="5191760"/>
            <a:ext cx="2712720" cy="360000"/>
          </a:xfrm>
          <a:prstGeom prst="roundRect">
            <a:avLst/>
          </a:prstGeom>
          <a:solidFill>
            <a:srgbClr val="A2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Joint Cutting – Initial Cut</a:t>
            </a:r>
          </a:p>
        </p:txBody>
      </p:sp>
      <p:sp>
        <p:nvSpPr>
          <p:cNvPr id="20" name="Rectangle: Rounded Corners 19">
            <a:extLst>
              <a:ext uri="{FF2B5EF4-FFF2-40B4-BE49-F238E27FC236}">
                <a16:creationId xmlns:a16="http://schemas.microsoft.com/office/drawing/2014/main" id="{43CB962B-04CF-B64B-A0E2-EDEAA9254E7B}"/>
              </a:ext>
            </a:extLst>
          </p:cNvPr>
          <p:cNvSpPr/>
          <p:nvPr/>
        </p:nvSpPr>
        <p:spPr>
          <a:xfrm>
            <a:off x="6675120" y="5608320"/>
            <a:ext cx="2712720" cy="360000"/>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Final Curing</a:t>
            </a:r>
          </a:p>
        </p:txBody>
      </p:sp>
      <p:sp>
        <p:nvSpPr>
          <p:cNvPr id="21" name="Rectangle: Rounded Corners 20">
            <a:extLst>
              <a:ext uri="{FF2B5EF4-FFF2-40B4-BE49-F238E27FC236}">
                <a16:creationId xmlns:a16="http://schemas.microsoft.com/office/drawing/2014/main" id="{DCFDA966-13D8-5FA3-EC4D-4608BBC01680}"/>
              </a:ext>
            </a:extLst>
          </p:cNvPr>
          <p:cNvSpPr/>
          <p:nvPr/>
        </p:nvSpPr>
        <p:spPr>
          <a:xfrm>
            <a:off x="7264400" y="6024880"/>
            <a:ext cx="2712720" cy="360000"/>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Joint Cutting – Final Cut</a:t>
            </a:r>
          </a:p>
        </p:txBody>
      </p:sp>
      <p:sp>
        <p:nvSpPr>
          <p:cNvPr id="22" name="Rectangle: Rounded Corners 21">
            <a:extLst>
              <a:ext uri="{FF2B5EF4-FFF2-40B4-BE49-F238E27FC236}">
                <a16:creationId xmlns:a16="http://schemas.microsoft.com/office/drawing/2014/main" id="{D44D8628-9F0B-A663-A9C1-FDF957A68A3A}"/>
              </a:ext>
            </a:extLst>
          </p:cNvPr>
          <p:cNvSpPr/>
          <p:nvPr/>
        </p:nvSpPr>
        <p:spPr>
          <a:xfrm>
            <a:off x="7874000" y="6441440"/>
            <a:ext cx="2712720" cy="360000"/>
          </a:xfrm>
          <a:prstGeom prst="roundRect">
            <a:avLst/>
          </a:prstGeom>
          <a:solidFill>
            <a:srgbClr val="989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Joint Filling with Sealant</a:t>
            </a:r>
          </a:p>
        </p:txBody>
      </p:sp>
      <p:grpSp>
        <p:nvGrpSpPr>
          <p:cNvPr id="45" name="Group 44">
            <a:extLst>
              <a:ext uri="{FF2B5EF4-FFF2-40B4-BE49-F238E27FC236}">
                <a16:creationId xmlns:a16="http://schemas.microsoft.com/office/drawing/2014/main" id="{1BBBFE14-C478-038C-F45A-DEBE7C7DD16B}"/>
              </a:ext>
            </a:extLst>
          </p:cNvPr>
          <p:cNvGrpSpPr/>
          <p:nvPr/>
        </p:nvGrpSpPr>
        <p:grpSpPr>
          <a:xfrm>
            <a:off x="5244219" y="1306239"/>
            <a:ext cx="1899920" cy="1619839"/>
            <a:chOff x="4521200" y="1306240"/>
            <a:chExt cx="1899920" cy="1000080"/>
          </a:xfrm>
        </p:grpSpPr>
        <p:grpSp>
          <p:nvGrpSpPr>
            <p:cNvPr id="27" name="Group 26">
              <a:extLst>
                <a:ext uri="{FF2B5EF4-FFF2-40B4-BE49-F238E27FC236}">
                  <a16:creationId xmlns:a16="http://schemas.microsoft.com/office/drawing/2014/main" id="{83460A10-F7D9-8AAE-6B04-48D8A387F358}"/>
                </a:ext>
              </a:extLst>
            </p:cNvPr>
            <p:cNvGrpSpPr/>
            <p:nvPr/>
          </p:nvGrpSpPr>
          <p:grpSpPr>
            <a:xfrm>
              <a:off x="4521200" y="1306240"/>
              <a:ext cx="1899920" cy="1000080"/>
              <a:chOff x="3931920" y="1432560"/>
              <a:chExt cx="1899920" cy="396240"/>
            </a:xfrm>
          </p:grpSpPr>
          <p:cxnSp>
            <p:nvCxnSpPr>
              <p:cNvPr id="24" name="Straight Connector 23">
                <a:extLst>
                  <a:ext uri="{FF2B5EF4-FFF2-40B4-BE49-F238E27FC236}">
                    <a16:creationId xmlns:a16="http://schemas.microsoft.com/office/drawing/2014/main" id="{6AEA9D03-DAAB-2492-688F-C4552C3A0DDC}"/>
                  </a:ext>
                </a:extLst>
              </p:cNvPr>
              <p:cNvCxnSpPr/>
              <p:nvPr/>
            </p:nvCxnSpPr>
            <p:spPr>
              <a:xfrm>
                <a:off x="3931920" y="1432560"/>
                <a:ext cx="18389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2CC9B6-D21F-FB25-E1B4-C5B3C1EB6E13}"/>
                  </a:ext>
                </a:extLst>
              </p:cNvPr>
              <p:cNvCxnSpPr/>
              <p:nvPr/>
            </p:nvCxnSpPr>
            <p:spPr>
              <a:xfrm>
                <a:off x="3992880" y="1828800"/>
                <a:ext cx="1838960"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926120D-BADE-D2D6-1852-4F2E9D9F21C0}"/>
                  </a:ext>
                </a:extLst>
              </p:cNvPr>
              <p:cNvSpPr txBox="1"/>
              <p:nvPr/>
            </p:nvSpPr>
            <p:spPr>
              <a:xfrm>
                <a:off x="4155440" y="1555551"/>
                <a:ext cx="1574800" cy="153530"/>
              </a:xfrm>
              <a:prstGeom prst="rect">
                <a:avLst/>
              </a:prstGeom>
              <a:noFill/>
            </p:spPr>
            <p:txBody>
              <a:bodyPr wrap="square" rtlCol="0" anchor="ctr">
                <a:spAutoFit/>
              </a:bodyPr>
              <a:lstStyle/>
              <a:p>
                <a:r>
                  <a:rPr lang="en-IN" sz="1600" dirty="0"/>
                  <a:t>&lt; 30 minutes</a:t>
                </a:r>
              </a:p>
            </p:txBody>
          </p:sp>
        </p:grpSp>
        <p:cxnSp>
          <p:nvCxnSpPr>
            <p:cNvPr id="37" name="Straight Arrow Connector 36">
              <a:extLst>
                <a:ext uri="{FF2B5EF4-FFF2-40B4-BE49-F238E27FC236}">
                  <a16:creationId xmlns:a16="http://schemas.microsoft.com/office/drawing/2014/main" id="{403E8F2C-D694-C520-6C3D-87301A1804FF}"/>
                </a:ext>
              </a:extLst>
            </p:cNvPr>
            <p:cNvCxnSpPr>
              <a:cxnSpLocks/>
            </p:cNvCxnSpPr>
            <p:nvPr/>
          </p:nvCxnSpPr>
          <p:spPr>
            <a:xfrm>
              <a:off x="5445760" y="1306240"/>
              <a:ext cx="0" cy="100008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3ED2E4BE-0480-EA23-533D-05F679EAFA6F}"/>
              </a:ext>
            </a:extLst>
          </p:cNvPr>
          <p:cNvGrpSpPr/>
          <p:nvPr/>
        </p:nvGrpSpPr>
        <p:grpSpPr>
          <a:xfrm>
            <a:off x="7457441" y="2901360"/>
            <a:ext cx="1993446" cy="1796959"/>
            <a:chOff x="7457441" y="2664800"/>
            <a:chExt cx="1993446" cy="1856400"/>
          </a:xfrm>
        </p:grpSpPr>
        <p:grpSp>
          <p:nvGrpSpPr>
            <p:cNvPr id="32" name="Group 31">
              <a:extLst>
                <a:ext uri="{FF2B5EF4-FFF2-40B4-BE49-F238E27FC236}">
                  <a16:creationId xmlns:a16="http://schemas.microsoft.com/office/drawing/2014/main" id="{9780D196-8991-10B8-3105-F3E54A346420}"/>
                </a:ext>
              </a:extLst>
            </p:cNvPr>
            <p:cNvGrpSpPr/>
            <p:nvPr/>
          </p:nvGrpSpPr>
          <p:grpSpPr>
            <a:xfrm>
              <a:off x="7457441" y="2664800"/>
              <a:ext cx="1993446" cy="1856400"/>
              <a:chOff x="3931917" y="1432560"/>
              <a:chExt cx="1993446" cy="396240"/>
            </a:xfrm>
          </p:grpSpPr>
          <p:cxnSp>
            <p:nvCxnSpPr>
              <p:cNvPr id="33" name="Straight Connector 32">
                <a:extLst>
                  <a:ext uri="{FF2B5EF4-FFF2-40B4-BE49-F238E27FC236}">
                    <a16:creationId xmlns:a16="http://schemas.microsoft.com/office/drawing/2014/main" id="{7D46E401-E189-2CC5-8C88-0494A4673D9B}"/>
                  </a:ext>
                </a:extLst>
              </p:cNvPr>
              <p:cNvCxnSpPr/>
              <p:nvPr/>
            </p:nvCxnSpPr>
            <p:spPr>
              <a:xfrm>
                <a:off x="3931920" y="1432560"/>
                <a:ext cx="18389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70DE19-296F-3E9A-CC8E-FB735984CFF7}"/>
                  </a:ext>
                </a:extLst>
              </p:cNvPr>
              <p:cNvCxnSpPr/>
              <p:nvPr/>
            </p:nvCxnSpPr>
            <p:spPr>
              <a:xfrm>
                <a:off x="3992880" y="1828800"/>
                <a:ext cx="1838960"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B93ABC4-1133-C139-49C0-0DD6CEDC0E2D}"/>
                  </a:ext>
                </a:extLst>
              </p:cNvPr>
              <p:cNvSpPr txBox="1"/>
              <p:nvPr/>
            </p:nvSpPr>
            <p:spPr>
              <a:xfrm>
                <a:off x="3931917" y="1594989"/>
                <a:ext cx="1993446" cy="74653"/>
              </a:xfrm>
              <a:prstGeom prst="rect">
                <a:avLst/>
              </a:prstGeom>
              <a:noFill/>
            </p:spPr>
            <p:txBody>
              <a:bodyPr wrap="square" rtlCol="0" anchor="ctr">
                <a:spAutoFit/>
              </a:bodyPr>
              <a:lstStyle/>
              <a:p>
                <a:r>
                  <a:rPr lang="en-IN" sz="1600" dirty="0"/>
                  <a:t>Within 3 to 4 Hours</a:t>
                </a:r>
              </a:p>
            </p:txBody>
          </p:sp>
        </p:grpSp>
        <p:cxnSp>
          <p:nvCxnSpPr>
            <p:cNvPr id="39" name="Straight Arrow Connector 38">
              <a:extLst>
                <a:ext uri="{FF2B5EF4-FFF2-40B4-BE49-F238E27FC236}">
                  <a16:creationId xmlns:a16="http://schemas.microsoft.com/office/drawing/2014/main" id="{19B7E9D7-C39A-FD9D-C99F-6BD495A13AE5}"/>
                </a:ext>
              </a:extLst>
            </p:cNvPr>
            <p:cNvCxnSpPr>
              <a:cxnSpLocks/>
            </p:cNvCxnSpPr>
            <p:nvPr/>
          </p:nvCxnSpPr>
          <p:spPr>
            <a:xfrm>
              <a:off x="8209280" y="2664800"/>
              <a:ext cx="0" cy="185640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C7DB9D7E-B706-0D50-EDD6-30E11FD3944B}"/>
              </a:ext>
            </a:extLst>
          </p:cNvPr>
          <p:cNvGrpSpPr/>
          <p:nvPr/>
        </p:nvGrpSpPr>
        <p:grpSpPr>
          <a:xfrm>
            <a:off x="9387840" y="5544482"/>
            <a:ext cx="2346960" cy="400638"/>
            <a:chOff x="9387840" y="5288702"/>
            <a:chExt cx="2346960" cy="656418"/>
          </a:xfrm>
        </p:grpSpPr>
        <p:grpSp>
          <p:nvGrpSpPr>
            <p:cNvPr id="41" name="Group 40">
              <a:extLst>
                <a:ext uri="{FF2B5EF4-FFF2-40B4-BE49-F238E27FC236}">
                  <a16:creationId xmlns:a16="http://schemas.microsoft.com/office/drawing/2014/main" id="{A8738BB4-5D08-20C4-D463-41611CE3DFDE}"/>
                </a:ext>
              </a:extLst>
            </p:cNvPr>
            <p:cNvGrpSpPr/>
            <p:nvPr/>
          </p:nvGrpSpPr>
          <p:grpSpPr>
            <a:xfrm>
              <a:off x="9387840" y="5288702"/>
              <a:ext cx="2346960" cy="656418"/>
              <a:chOff x="3931920" y="1432560"/>
              <a:chExt cx="1899920" cy="396240"/>
            </a:xfrm>
          </p:grpSpPr>
          <p:cxnSp>
            <p:nvCxnSpPr>
              <p:cNvPr id="42" name="Straight Connector 41">
                <a:extLst>
                  <a:ext uri="{FF2B5EF4-FFF2-40B4-BE49-F238E27FC236}">
                    <a16:creationId xmlns:a16="http://schemas.microsoft.com/office/drawing/2014/main" id="{D24E1AFD-4F74-419C-3C6B-96F362D7D29E}"/>
                  </a:ext>
                </a:extLst>
              </p:cNvPr>
              <p:cNvCxnSpPr/>
              <p:nvPr/>
            </p:nvCxnSpPr>
            <p:spPr>
              <a:xfrm>
                <a:off x="3931920" y="1432560"/>
                <a:ext cx="18389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28FB35E-7570-D188-682F-F6B304318EF3}"/>
                  </a:ext>
                </a:extLst>
              </p:cNvPr>
              <p:cNvCxnSpPr/>
              <p:nvPr/>
            </p:nvCxnSpPr>
            <p:spPr>
              <a:xfrm>
                <a:off x="3992880" y="1828800"/>
                <a:ext cx="1838960"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4BC4C2D4-71DD-9E0F-D178-21D8EAE7F587}"/>
                  </a:ext>
                </a:extLst>
              </p:cNvPr>
              <p:cNvSpPr txBox="1"/>
              <p:nvPr/>
            </p:nvSpPr>
            <p:spPr>
              <a:xfrm>
                <a:off x="4155440" y="1455820"/>
                <a:ext cx="1574800" cy="352993"/>
              </a:xfrm>
              <a:prstGeom prst="rect">
                <a:avLst/>
              </a:prstGeom>
              <a:noFill/>
            </p:spPr>
            <p:txBody>
              <a:bodyPr wrap="square" rtlCol="0" anchor="ctr">
                <a:spAutoFit/>
              </a:bodyPr>
              <a:lstStyle/>
              <a:p>
                <a:r>
                  <a:rPr lang="en-IN" sz="1600" dirty="0"/>
                  <a:t>Minimum 14 days</a:t>
                </a:r>
              </a:p>
            </p:txBody>
          </p:sp>
        </p:grpSp>
        <p:cxnSp>
          <p:nvCxnSpPr>
            <p:cNvPr id="48" name="Straight Arrow Connector 47">
              <a:extLst>
                <a:ext uri="{FF2B5EF4-FFF2-40B4-BE49-F238E27FC236}">
                  <a16:creationId xmlns:a16="http://schemas.microsoft.com/office/drawing/2014/main" id="{D897DA02-733C-079A-4B7B-D708C3276B7F}"/>
                </a:ext>
              </a:extLst>
            </p:cNvPr>
            <p:cNvCxnSpPr>
              <a:stCxn id="44" idx="0"/>
              <a:endCxn id="44" idx="2"/>
            </p:cNvCxnSpPr>
            <p:nvPr/>
          </p:nvCxnSpPr>
          <p:spPr>
            <a:xfrm>
              <a:off x="10636624" y="5327235"/>
              <a:ext cx="0" cy="58477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DE7FDEEA-6AF9-7AF1-FCE6-1D7D5F583418}"/>
              </a:ext>
            </a:extLst>
          </p:cNvPr>
          <p:cNvGrpSpPr/>
          <p:nvPr/>
        </p:nvGrpSpPr>
        <p:grpSpPr>
          <a:xfrm>
            <a:off x="8699052" y="4708480"/>
            <a:ext cx="1899920" cy="812485"/>
            <a:chOff x="7457444" y="2664800"/>
            <a:chExt cx="1899920" cy="1856400"/>
          </a:xfrm>
        </p:grpSpPr>
        <p:grpSp>
          <p:nvGrpSpPr>
            <p:cNvPr id="5" name="Group 4">
              <a:extLst>
                <a:ext uri="{FF2B5EF4-FFF2-40B4-BE49-F238E27FC236}">
                  <a16:creationId xmlns:a16="http://schemas.microsoft.com/office/drawing/2014/main" id="{8412DA5E-FC9B-781E-50B3-605E413D7C7A}"/>
                </a:ext>
              </a:extLst>
            </p:cNvPr>
            <p:cNvGrpSpPr/>
            <p:nvPr/>
          </p:nvGrpSpPr>
          <p:grpSpPr>
            <a:xfrm>
              <a:off x="7457444" y="2664800"/>
              <a:ext cx="1899920" cy="1856400"/>
              <a:chOff x="3931920" y="1432560"/>
              <a:chExt cx="1899920" cy="396240"/>
            </a:xfrm>
          </p:grpSpPr>
          <p:cxnSp>
            <p:nvCxnSpPr>
              <p:cNvPr id="7" name="Straight Connector 6">
                <a:extLst>
                  <a:ext uri="{FF2B5EF4-FFF2-40B4-BE49-F238E27FC236}">
                    <a16:creationId xmlns:a16="http://schemas.microsoft.com/office/drawing/2014/main" id="{374A697C-525D-159F-05F5-AEF16F767393}"/>
                  </a:ext>
                </a:extLst>
              </p:cNvPr>
              <p:cNvCxnSpPr/>
              <p:nvPr/>
            </p:nvCxnSpPr>
            <p:spPr>
              <a:xfrm>
                <a:off x="3931920" y="1432560"/>
                <a:ext cx="18389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7C8ACB-30AF-CBE5-5660-6D431C448089}"/>
                  </a:ext>
                </a:extLst>
              </p:cNvPr>
              <p:cNvCxnSpPr/>
              <p:nvPr/>
            </p:nvCxnSpPr>
            <p:spPr>
              <a:xfrm>
                <a:off x="3992880" y="1828800"/>
                <a:ext cx="1838960"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10C0DB2-2C80-4610-A731-F9AAB784DC6E}"/>
                  </a:ext>
                </a:extLst>
              </p:cNvPr>
              <p:cNvSpPr txBox="1"/>
              <p:nvPr/>
            </p:nvSpPr>
            <p:spPr>
              <a:xfrm>
                <a:off x="4155440" y="1535940"/>
                <a:ext cx="1574800" cy="192754"/>
              </a:xfrm>
              <a:prstGeom prst="rect">
                <a:avLst/>
              </a:prstGeom>
              <a:noFill/>
            </p:spPr>
            <p:txBody>
              <a:bodyPr wrap="square" rtlCol="0" anchor="ctr">
                <a:spAutoFit/>
              </a:bodyPr>
              <a:lstStyle/>
              <a:p>
                <a:r>
                  <a:rPr lang="en-IN" sz="1600" dirty="0"/>
                  <a:t>Within 24 Hours</a:t>
                </a:r>
              </a:p>
            </p:txBody>
          </p:sp>
        </p:grpSp>
        <p:cxnSp>
          <p:nvCxnSpPr>
            <p:cNvPr id="6" name="Straight Arrow Connector 5">
              <a:extLst>
                <a:ext uri="{FF2B5EF4-FFF2-40B4-BE49-F238E27FC236}">
                  <a16:creationId xmlns:a16="http://schemas.microsoft.com/office/drawing/2014/main" id="{35BD7FE0-27C2-EF19-01DA-E8EC3EAD697A}"/>
                </a:ext>
              </a:extLst>
            </p:cNvPr>
            <p:cNvCxnSpPr>
              <a:cxnSpLocks/>
            </p:cNvCxnSpPr>
            <p:nvPr/>
          </p:nvCxnSpPr>
          <p:spPr>
            <a:xfrm>
              <a:off x="8209280" y="2664800"/>
              <a:ext cx="0" cy="185640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7727415A-0E9E-E704-11E3-7774CD890587}"/>
              </a:ext>
            </a:extLst>
          </p:cNvPr>
          <p:cNvGrpSpPr/>
          <p:nvPr/>
        </p:nvGrpSpPr>
        <p:grpSpPr>
          <a:xfrm>
            <a:off x="4825532" y="6036868"/>
            <a:ext cx="2346960" cy="821132"/>
            <a:chOff x="9387840" y="5288702"/>
            <a:chExt cx="2346960" cy="656418"/>
          </a:xfrm>
        </p:grpSpPr>
        <p:grpSp>
          <p:nvGrpSpPr>
            <p:cNvPr id="29" name="Group 28">
              <a:extLst>
                <a:ext uri="{FF2B5EF4-FFF2-40B4-BE49-F238E27FC236}">
                  <a16:creationId xmlns:a16="http://schemas.microsoft.com/office/drawing/2014/main" id="{2530A377-3FBF-CF23-84CF-954F0780103F}"/>
                </a:ext>
              </a:extLst>
            </p:cNvPr>
            <p:cNvGrpSpPr/>
            <p:nvPr/>
          </p:nvGrpSpPr>
          <p:grpSpPr>
            <a:xfrm>
              <a:off x="9387840" y="5288702"/>
              <a:ext cx="2346960" cy="656418"/>
              <a:chOff x="3931920" y="1432560"/>
              <a:chExt cx="1899920" cy="396240"/>
            </a:xfrm>
          </p:grpSpPr>
          <p:cxnSp>
            <p:nvCxnSpPr>
              <p:cNvPr id="31" name="Straight Connector 30">
                <a:extLst>
                  <a:ext uri="{FF2B5EF4-FFF2-40B4-BE49-F238E27FC236}">
                    <a16:creationId xmlns:a16="http://schemas.microsoft.com/office/drawing/2014/main" id="{F50DBDAB-9F34-2397-E6C1-E99A25C0BF18}"/>
                  </a:ext>
                </a:extLst>
              </p:cNvPr>
              <p:cNvCxnSpPr/>
              <p:nvPr/>
            </p:nvCxnSpPr>
            <p:spPr>
              <a:xfrm>
                <a:off x="3931920" y="1432560"/>
                <a:ext cx="18389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A1B0F96-A148-80E9-FE88-CED0EFC57C65}"/>
                  </a:ext>
                </a:extLst>
              </p:cNvPr>
              <p:cNvCxnSpPr/>
              <p:nvPr/>
            </p:nvCxnSpPr>
            <p:spPr>
              <a:xfrm>
                <a:off x="3992880" y="1828800"/>
                <a:ext cx="1838960"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83CDBE9-46E2-3759-BF67-92FC1C47F442}"/>
                  </a:ext>
                </a:extLst>
              </p:cNvPr>
              <p:cNvSpPr txBox="1"/>
              <p:nvPr/>
            </p:nvSpPr>
            <p:spPr>
              <a:xfrm>
                <a:off x="4155440" y="1550631"/>
                <a:ext cx="1574800" cy="163370"/>
              </a:xfrm>
              <a:prstGeom prst="rect">
                <a:avLst/>
              </a:prstGeom>
              <a:noFill/>
            </p:spPr>
            <p:txBody>
              <a:bodyPr wrap="square" rtlCol="0" anchor="ctr">
                <a:spAutoFit/>
              </a:bodyPr>
              <a:lstStyle/>
              <a:p>
                <a:r>
                  <a:rPr lang="en-IN" sz="1600" dirty="0"/>
                  <a:t>After Final Curing</a:t>
                </a:r>
              </a:p>
            </p:txBody>
          </p:sp>
        </p:grpSp>
        <p:cxnSp>
          <p:nvCxnSpPr>
            <p:cNvPr id="30" name="Straight Arrow Connector 29">
              <a:extLst>
                <a:ext uri="{FF2B5EF4-FFF2-40B4-BE49-F238E27FC236}">
                  <a16:creationId xmlns:a16="http://schemas.microsoft.com/office/drawing/2014/main" id="{4E401007-284A-0BB4-656F-3846E6E3F5B9}"/>
                </a:ext>
              </a:extLst>
            </p:cNvPr>
            <p:cNvCxnSpPr>
              <a:cxnSpLocks/>
            </p:cNvCxnSpPr>
            <p:nvPr/>
          </p:nvCxnSpPr>
          <p:spPr>
            <a:xfrm>
              <a:off x="10636624" y="5288702"/>
              <a:ext cx="21684" cy="65641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110349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par>
                          <p:cTn id="8" fill="hold">
                            <p:stCondLst>
                              <p:cond delay="3000"/>
                            </p:stCondLst>
                            <p:childTnLst>
                              <p:par>
                                <p:cTn id="9" presetID="22" presetClass="entr" presetSubtype="8" fill="hold" grpId="0" nodeType="afterEffect">
                                  <p:stCondLst>
                                    <p:cond delay="1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2000"/>
                                        <p:tgtEl>
                                          <p:spTgt spid="10"/>
                                        </p:tgtEl>
                                      </p:cBhvr>
                                    </p:animEffect>
                                  </p:childTnLst>
                                </p:cTn>
                              </p:par>
                            </p:childTnLst>
                          </p:cTn>
                        </p:par>
                        <p:par>
                          <p:cTn id="12" fill="hold">
                            <p:stCondLst>
                              <p:cond delay="6000"/>
                            </p:stCondLst>
                            <p:childTnLst>
                              <p:par>
                                <p:cTn id="13" presetID="22" presetClass="entr" presetSubtype="8" fill="hold" grpId="0" nodeType="after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2000"/>
                                        <p:tgtEl>
                                          <p:spTgt spid="11"/>
                                        </p:tgtEl>
                                      </p:cBhvr>
                                    </p:animEffect>
                                  </p:childTnLst>
                                </p:cTn>
                              </p:par>
                            </p:childTnLst>
                          </p:cTn>
                        </p:par>
                        <p:par>
                          <p:cTn id="16" fill="hold">
                            <p:stCondLst>
                              <p:cond delay="9000"/>
                            </p:stCondLst>
                            <p:childTnLst>
                              <p:par>
                                <p:cTn id="17" presetID="22" presetClass="entr" presetSubtype="8" fill="hold" grpId="0" nodeType="afterEffect">
                                  <p:stCondLst>
                                    <p:cond delay="100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2000"/>
                                        <p:tgtEl>
                                          <p:spTgt spid="12"/>
                                        </p:tgtEl>
                                      </p:cBhvr>
                                    </p:animEffect>
                                  </p:childTnLst>
                                </p:cTn>
                              </p:par>
                            </p:childTnLst>
                          </p:cTn>
                        </p:par>
                        <p:par>
                          <p:cTn id="20" fill="hold">
                            <p:stCondLst>
                              <p:cond delay="12000"/>
                            </p:stCondLst>
                            <p:childTnLst>
                              <p:par>
                                <p:cTn id="21" presetID="22" presetClass="entr" presetSubtype="8"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2000"/>
                                        <p:tgtEl>
                                          <p:spTgt spid="13"/>
                                        </p:tgtEl>
                                      </p:cBhvr>
                                    </p:animEffect>
                                  </p:childTnLst>
                                </p:cTn>
                              </p:par>
                            </p:childTnLst>
                          </p:cTn>
                        </p:par>
                        <p:par>
                          <p:cTn id="24" fill="hold">
                            <p:stCondLst>
                              <p:cond delay="15000"/>
                            </p:stCondLst>
                            <p:childTnLst>
                              <p:par>
                                <p:cTn id="25" presetID="22" presetClass="entr" presetSubtype="8" fill="hold" grpId="0" nodeType="afterEffect">
                                  <p:stCondLst>
                                    <p:cond delay="100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2000"/>
                                        <p:tgtEl>
                                          <p:spTgt spid="14"/>
                                        </p:tgtEl>
                                      </p:cBhvr>
                                    </p:animEffect>
                                  </p:childTnLst>
                                </p:cTn>
                              </p:par>
                            </p:childTnLst>
                          </p:cTn>
                        </p:par>
                        <p:par>
                          <p:cTn id="28" fill="hold">
                            <p:stCondLst>
                              <p:cond delay="18000"/>
                            </p:stCondLst>
                            <p:childTnLst>
                              <p:par>
                                <p:cTn id="29" presetID="22" presetClass="entr" presetSubtype="8" fill="hold" grpId="0" nodeType="afterEffect">
                                  <p:stCondLst>
                                    <p:cond delay="10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2000"/>
                                        <p:tgtEl>
                                          <p:spTgt spid="15"/>
                                        </p:tgtEl>
                                      </p:cBhvr>
                                    </p:animEffect>
                                  </p:childTnLst>
                                </p:cTn>
                              </p:par>
                            </p:childTnLst>
                          </p:cTn>
                        </p:par>
                        <p:par>
                          <p:cTn id="32" fill="hold">
                            <p:stCondLst>
                              <p:cond delay="21000"/>
                            </p:stCondLst>
                            <p:childTnLst>
                              <p:par>
                                <p:cTn id="33" presetID="22" presetClass="entr" presetSubtype="8" fill="hold" grpId="0" nodeType="afterEffect">
                                  <p:stCondLst>
                                    <p:cond delay="100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2000"/>
                                        <p:tgtEl>
                                          <p:spTgt spid="16"/>
                                        </p:tgtEl>
                                      </p:cBhvr>
                                    </p:animEffect>
                                  </p:childTnLst>
                                </p:cTn>
                              </p:par>
                            </p:childTnLst>
                          </p:cTn>
                        </p:par>
                        <p:par>
                          <p:cTn id="36" fill="hold">
                            <p:stCondLst>
                              <p:cond delay="24000"/>
                            </p:stCondLst>
                            <p:childTnLst>
                              <p:par>
                                <p:cTn id="37" presetID="22" presetClass="entr" presetSubtype="8" fill="hold" grpId="0" nodeType="afterEffect">
                                  <p:stCondLst>
                                    <p:cond delay="100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2000"/>
                                        <p:tgtEl>
                                          <p:spTgt spid="17"/>
                                        </p:tgtEl>
                                      </p:cBhvr>
                                    </p:animEffect>
                                  </p:childTnLst>
                                </p:cTn>
                              </p:par>
                            </p:childTnLst>
                          </p:cTn>
                        </p:par>
                        <p:par>
                          <p:cTn id="40" fill="hold">
                            <p:stCondLst>
                              <p:cond delay="27000"/>
                            </p:stCondLst>
                            <p:childTnLst>
                              <p:par>
                                <p:cTn id="41" presetID="22" presetClass="entr" presetSubtype="8" fill="hold" grpId="0" nodeType="afterEffect">
                                  <p:stCondLst>
                                    <p:cond delay="100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2000"/>
                                        <p:tgtEl>
                                          <p:spTgt spid="18"/>
                                        </p:tgtEl>
                                      </p:cBhvr>
                                    </p:animEffect>
                                  </p:childTnLst>
                                </p:cTn>
                              </p:par>
                            </p:childTnLst>
                          </p:cTn>
                        </p:par>
                        <p:par>
                          <p:cTn id="44" fill="hold">
                            <p:stCondLst>
                              <p:cond delay="30000"/>
                            </p:stCondLst>
                            <p:childTnLst>
                              <p:par>
                                <p:cTn id="45" presetID="22" presetClass="entr" presetSubtype="8" fill="hold" grpId="0" nodeType="afterEffect">
                                  <p:stCondLst>
                                    <p:cond delay="10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2000"/>
                                        <p:tgtEl>
                                          <p:spTgt spid="19"/>
                                        </p:tgtEl>
                                      </p:cBhvr>
                                    </p:animEffect>
                                  </p:childTnLst>
                                </p:cTn>
                              </p:par>
                            </p:childTnLst>
                          </p:cTn>
                        </p:par>
                        <p:par>
                          <p:cTn id="48" fill="hold">
                            <p:stCondLst>
                              <p:cond delay="33000"/>
                            </p:stCondLst>
                            <p:childTnLst>
                              <p:par>
                                <p:cTn id="49" presetID="22" presetClass="entr" presetSubtype="8" fill="hold" grpId="0" nodeType="afterEffect">
                                  <p:stCondLst>
                                    <p:cond delay="100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2000"/>
                                        <p:tgtEl>
                                          <p:spTgt spid="20"/>
                                        </p:tgtEl>
                                      </p:cBhvr>
                                    </p:animEffect>
                                  </p:childTnLst>
                                </p:cTn>
                              </p:par>
                            </p:childTnLst>
                          </p:cTn>
                        </p:par>
                        <p:par>
                          <p:cTn id="52" fill="hold">
                            <p:stCondLst>
                              <p:cond delay="36000"/>
                            </p:stCondLst>
                            <p:childTnLst>
                              <p:par>
                                <p:cTn id="53" presetID="22" presetClass="entr" presetSubtype="8" fill="hold" grpId="0" nodeType="afterEffect">
                                  <p:stCondLst>
                                    <p:cond delay="100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2000"/>
                                        <p:tgtEl>
                                          <p:spTgt spid="21"/>
                                        </p:tgtEl>
                                      </p:cBhvr>
                                    </p:animEffect>
                                  </p:childTnLst>
                                </p:cTn>
                              </p:par>
                            </p:childTnLst>
                          </p:cTn>
                        </p:par>
                        <p:par>
                          <p:cTn id="56" fill="hold">
                            <p:stCondLst>
                              <p:cond delay="39000"/>
                            </p:stCondLst>
                            <p:childTnLst>
                              <p:par>
                                <p:cTn id="57" presetID="22" presetClass="entr" presetSubtype="8" fill="hold" grpId="0" nodeType="afterEffect">
                                  <p:stCondLst>
                                    <p:cond delay="100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2000"/>
                                        <p:tgtEl>
                                          <p:spTgt spid="22"/>
                                        </p:tgtEl>
                                      </p:cBhvr>
                                    </p:animEffect>
                                  </p:childTnLst>
                                </p:cTn>
                              </p:par>
                            </p:childTnLst>
                          </p:cTn>
                        </p:par>
                        <p:par>
                          <p:cTn id="60" fill="hold">
                            <p:stCondLst>
                              <p:cond delay="42000"/>
                            </p:stCondLst>
                            <p:childTnLst>
                              <p:par>
                                <p:cTn id="61" presetID="42" presetClass="entr" presetSubtype="0" fill="hold" nodeType="afterEffect">
                                  <p:stCondLst>
                                    <p:cond delay="100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2000"/>
                                        <p:tgtEl>
                                          <p:spTgt spid="45"/>
                                        </p:tgtEl>
                                      </p:cBhvr>
                                    </p:animEffect>
                                    <p:anim calcmode="lin" valueType="num">
                                      <p:cBhvr>
                                        <p:cTn id="64" dur="2000" fill="hold"/>
                                        <p:tgtEl>
                                          <p:spTgt spid="45"/>
                                        </p:tgtEl>
                                        <p:attrNameLst>
                                          <p:attrName>ppt_x</p:attrName>
                                        </p:attrNameLst>
                                      </p:cBhvr>
                                      <p:tavLst>
                                        <p:tav tm="0">
                                          <p:val>
                                            <p:strVal val="#ppt_x"/>
                                          </p:val>
                                        </p:tav>
                                        <p:tav tm="100000">
                                          <p:val>
                                            <p:strVal val="#ppt_x"/>
                                          </p:val>
                                        </p:tav>
                                      </p:tavLst>
                                    </p:anim>
                                    <p:anim calcmode="lin" valueType="num">
                                      <p:cBhvr>
                                        <p:cTn id="65" dur="2000" fill="hold"/>
                                        <p:tgtEl>
                                          <p:spTgt spid="45"/>
                                        </p:tgtEl>
                                        <p:attrNameLst>
                                          <p:attrName>ppt_y</p:attrName>
                                        </p:attrNameLst>
                                      </p:cBhvr>
                                      <p:tavLst>
                                        <p:tav tm="0">
                                          <p:val>
                                            <p:strVal val="#ppt_y+.1"/>
                                          </p:val>
                                        </p:tav>
                                        <p:tav tm="100000">
                                          <p:val>
                                            <p:strVal val="#ppt_y"/>
                                          </p:val>
                                        </p:tav>
                                      </p:tavLst>
                                    </p:anim>
                                  </p:childTnLst>
                                </p:cTn>
                              </p:par>
                            </p:childTnLst>
                          </p:cTn>
                        </p:par>
                        <p:par>
                          <p:cTn id="66" fill="hold">
                            <p:stCondLst>
                              <p:cond delay="45000"/>
                            </p:stCondLst>
                            <p:childTnLst>
                              <p:par>
                                <p:cTn id="67" presetID="42" presetClass="entr" presetSubtype="0" fill="hold" nodeType="afterEffect">
                                  <p:stCondLst>
                                    <p:cond delay="100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2000"/>
                                        <p:tgtEl>
                                          <p:spTgt spid="46"/>
                                        </p:tgtEl>
                                      </p:cBhvr>
                                    </p:animEffect>
                                    <p:anim calcmode="lin" valueType="num">
                                      <p:cBhvr>
                                        <p:cTn id="70" dur="2000" fill="hold"/>
                                        <p:tgtEl>
                                          <p:spTgt spid="46"/>
                                        </p:tgtEl>
                                        <p:attrNameLst>
                                          <p:attrName>ppt_x</p:attrName>
                                        </p:attrNameLst>
                                      </p:cBhvr>
                                      <p:tavLst>
                                        <p:tav tm="0">
                                          <p:val>
                                            <p:strVal val="#ppt_x"/>
                                          </p:val>
                                        </p:tav>
                                        <p:tav tm="100000">
                                          <p:val>
                                            <p:strVal val="#ppt_x"/>
                                          </p:val>
                                        </p:tav>
                                      </p:tavLst>
                                    </p:anim>
                                    <p:anim calcmode="lin" valueType="num">
                                      <p:cBhvr>
                                        <p:cTn id="71" dur="2000" fill="hold"/>
                                        <p:tgtEl>
                                          <p:spTgt spid="46"/>
                                        </p:tgtEl>
                                        <p:attrNameLst>
                                          <p:attrName>ppt_y</p:attrName>
                                        </p:attrNameLst>
                                      </p:cBhvr>
                                      <p:tavLst>
                                        <p:tav tm="0">
                                          <p:val>
                                            <p:strVal val="#ppt_y+.1"/>
                                          </p:val>
                                        </p:tav>
                                        <p:tav tm="100000">
                                          <p:val>
                                            <p:strVal val="#ppt_y"/>
                                          </p:val>
                                        </p:tav>
                                      </p:tavLst>
                                    </p:anim>
                                  </p:childTnLst>
                                </p:cTn>
                              </p:par>
                            </p:childTnLst>
                          </p:cTn>
                        </p:par>
                        <p:par>
                          <p:cTn id="72" fill="hold">
                            <p:stCondLst>
                              <p:cond delay="48000"/>
                            </p:stCondLst>
                            <p:childTnLst>
                              <p:par>
                                <p:cTn id="73" presetID="42" presetClass="entr" presetSubtype="0" fill="hold" nodeType="afterEffect">
                                  <p:stCondLst>
                                    <p:cond delay="100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2000"/>
                                        <p:tgtEl>
                                          <p:spTgt spid="49"/>
                                        </p:tgtEl>
                                      </p:cBhvr>
                                    </p:animEffect>
                                    <p:anim calcmode="lin" valueType="num">
                                      <p:cBhvr>
                                        <p:cTn id="76" dur="2000" fill="hold"/>
                                        <p:tgtEl>
                                          <p:spTgt spid="49"/>
                                        </p:tgtEl>
                                        <p:attrNameLst>
                                          <p:attrName>ppt_x</p:attrName>
                                        </p:attrNameLst>
                                      </p:cBhvr>
                                      <p:tavLst>
                                        <p:tav tm="0">
                                          <p:val>
                                            <p:strVal val="#ppt_x"/>
                                          </p:val>
                                        </p:tav>
                                        <p:tav tm="100000">
                                          <p:val>
                                            <p:strVal val="#ppt_x"/>
                                          </p:val>
                                        </p:tav>
                                      </p:tavLst>
                                    </p:anim>
                                    <p:anim calcmode="lin" valueType="num">
                                      <p:cBhvr>
                                        <p:cTn id="77" dur="2000" fill="hold"/>
                                        <p:tgtEl>
                                          <p:spTgt spid="49"/>
                                        </p:tgtEl>
                                        <p:attrNameLst>
                                          <p:attrName>ppt_y</p:attrName>
                                        </p:attrNameLst>
                                      </p:cBhvr>
                                      <p:tavLst>
                                        <p:tav tm="0">
                                          <p:val>
                                            <p:strVal val="#ppt_y+.1"/>
                                          </p:val>
                                        </p:tav>
                                        <p:tav tm="100000">
                                          <p:val>
                                            <p:strVal val="#ppt_y"/>
                                          </p:val>
                                        </p:tav>
                                      </p:tavLst>
                                    </p:anim>
                                  </p:childTnLst>
                                </p:cTn>
                              </p:par>
                            </p:childTnLst>
                          </p:cTn>
                        </p:par>
                        <p:par>
                          <p:cTn id="78" fill="hold">
                            <p:stCondLst>
                              <p:cond delay="51000"/>
                            </p:stCondLst>
                            <p:childTnLst>
                              <p:par>
                                <p:cTn id="79" presetID="1" presetClass="entr" presetSubtype="0" fill="hold" grpId="0" nodeType="afterEffect">
                                  <p:stCondLst>
                                    <p:cond delay="2000"/>
                                  </p:stCondLst>
                                  <p:childTnLst>
                                    <p:set>
                                      <p:cBhvr>
                                        <p:cTn id="80" dur="1" fill="hold">
                                          <p:stCondLst>
                                            <p:cond delay="0"/>
                                          </p:stCondLst>
                                        </p:cTn>
                                        <p:tgtEl>
                                          <p:spTgt spid="4"/>
                                        </p:tgtEl>
                                        <p:attrNameLst>
                                          <p:attrName>style.visibility</p:attrName>
                                        </p:attrNameLst>
                                      </p:cBhvr>
                                      <p:to>
                                        <p:strVal val="visible"/>
                                      </p:to>
                                    </p:set>
                                  </p:childTnLst>
                                </p:cTn>
                              </p:par>
                            </p:childTnLst>
                          </p:cTn>
                        </p:par>
                        <p:par>
                          <p:cTn id="81" fill="hold">
                            <p:stCondLst>
                              <p:cond delay="53000"/>
                            </p:stCondLst>
                            <p:childTnLst>
                              <p:par>
                                <p:cTn id="82" presetID="42" presetClass="entr" presetSubtype="0" fill="hold" nodeType="afterEffect">
                                  <p:stCondLst>
                                    <p:cond delay="1000"/>
                                  </p:stCondLst>
                                  <p:childTnLst>
                                    <p:set>
                                      <p:cBhvr>
                                        <p:cTn id="83" dur="1" fill="hold">
                                          <p:stCondLst>
                                            <p:cond delay="0"/>
                                          </p:stCondLst>
                                        </p:cTn>
                                        <p:tgtEl>
                                          <p:spTgt spid="3"/>
                                        </p:tgtEl>
                                        <p:attrNameLst>
                                          <p:attrName>style.visibility</p:attrName>
                                        </p:attrNameLst>
                                      </p:cBhvr>
                                      <p:to>
                                        <p:strVal val="visible"/>
                                      </p:to>
                                    </p:set>
                                    <p:animEffect transition="in" filter="fade">
                                      <p:cBhvr>
                                        <p:cTn id="84" dur="2000"/>
                                        <p:tgtEl>
                                          <p:spTgt spid="3"/>
                                        </p:tgtEl>
                                      </p:cBhvr>
                                    </p:animEffect>
                                    <p:anim calcmode="lin" valueType="num">
                                      <p:cBhvr>
                                        <p:cTn id="85" dur="2000" fill="hold"/>
                                        <p:tgtEl>
                                          <p:spTgt spid="3"/>
                                        </p:tgtEl>
                                        <p:attrNameLst>
                                          <p:attrName>ppt_x</p:attrName>
                                        </p:attrNameLst>
                                      </p:cBhvr>
                                      <p:tavLst>
                                        <p:tav tm="0">
                                          <p:val>
                                            <p:strVal val="#ppt_x"/>
                                          </p:val>
                                        </p:tav>
                                        <p:tav tm="100000">
                                          <p:val>
                                            <p:strVal val="#ppt_x"/>
                                          </p:val>
                                        </p:tav>
                                      </p:tavLst>
                                    </p:anim>
                                    <p:anim calcmode="lin" valueType="num">
                                      <p:cBhvr>
                                        <p:cTn id="86" dur="2000" fill="hold"/>
                                        <p:tgtEl>
                                          <p:spTgt spid="3"/>
                                        </p:tgtEl>
                                        <p:attrNameLst>
                                          <p:attrName>ppt_y</p:attrName>
                                        </p:attrNameLst>
                                      </p:cBhvr>
                                      <p:tavLst>
                                        <p:tav tm="0">
                                          <p:val>
                                            <p:strVal val="#ppt_y+.1"/>
                                          </p:val>
                                        </p:tav>
                                        <p:tav tm="100000">
                                          <p:val>
                                            <p:strVal val="#ppt_y"/>
                                          </p:val>
                                        </p:tav>
                                      </p:tavLst>
                                    </p:anim>
                                  </p:childTnLst>
                                </p:cTn>
                              </p:par>
                            </p:childTnLst>
                          </p:cTn>
                        </p:par>
                        <p:par>
                          <p:cTn id="87" fill="hold">
                            <p:stCondLst>
                              <p:cond delay="56000"/>
                            </p:stCondLst>
                            <p:childTnLst>
                              <p:par>
                                <p:cTn id="88" presetID="42" presetClass="entr" presetSubtype="0" fill="hold" nodeType="afterEffect">
                                  <p:stCondLst>
                                    <p:cond delay="100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2000"/>
                                        <p:tgtEl>
                                          <p:spTgt spid="28"/>
                                        </p:tgtEl>
                                      </p:cBhvr>
                                    </p:animEffect>
                                    <p:anim calcmode="lin" valueType="num">
                                      <p:cBhvr>
                                        <p:cTn id="91" dur="2000" fill="hold"/>
                                        <p:tgtEl>
                                          <p:spTgt spid="28"/>
                                        </p:tgtEl>
                                        <p:attrNameLst>
                                          <p:attrName>ppt_x</p:attrName>
                                        </p:attrNameLst>
                                      </p:cBhvr>
                                      <p:tavLst>
                                        <p:tav tm="0">
                                          <p:val>
                                            <p:strVal val="#ppt_x"/>
                                          </p:val>
                                        </p:tav>
                                        <p:tav tm="100000">
                                          <p:val>
                                            <p:strVal val="#ppt_x"/>
                                          </p:val>
                                        </p:tav>
                                      </p:tavLst>
                                    </p:anim>
                                    <p:anim calcmode="lin" valueType="num">
                                      <p:cBhvr>
                                        <p:cTn id="92" dur="2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838200" y="471343"/>
            <a:ext cx="10515600" cy="867265"/>
          </a:xfrm>
          <a:solidFill>
            <a:schemeClr val="accent2">
              <a:lumMod val="75000"/>
            </a:schemeClr>
          </a:solidFill>
          <a:ln w="9525">
            <a:solidFill>
              <a:schemeClr val="tx1"/>
            </a:solidFill>
          </a:ln>
        </p:spPr>
        <p:txBody>
          <a:bodyPr>
            <a:normAutofit/>
          </a:bodyPr>
          <a:lstStyle/>
          <a:p>
            <a:r>
              <a:rPr lang="en-IN" dirty="0">
                <a:solidFill>
                  <a:schemeClr val="bg1"/>
                </a:solidFill>
              </a:rPr>
              <a:t>References </a:t>
            </a:r>
            <a:r>
              <a:rPr lang="en-IN" sz="3600" b="1" dirty="0">
                <a:solidFill>
                  <a:schemeClr val="bg1"/>
                </a:solidFill>
              </a:rPr>
              <a:t>(</a:t>
            </a:r>
            <a:r>
              <a:rPr lang="en-IN" sz="3600" b="1" dirty="0" err="1">
                <a:solidFill>
                  <a:schemeClr val="bg1"/>
                </a:solidFill>
              </a:rPr>
              <a:t>CivilApps</a:t>
            </a:r>
            <a:r>
              <a:rPr lang="en-IN" sz="3600" b="1" dirty="0">
                <a:solidFill>
                  <a:schemeClr val="bg1"/>
                </a:solidFill>
              </a:rPr>
              <a:t>: https://www.civilapps.in)</a:t>
            </a:r>
          </a:p>
        </p:txBody>
      </p:sp>
      <p:sp>
        <p:nvSpPr>
          <p:cNvPr id="3" name="Content Placeholder 2">
            <a:extLst>
              <a:ext uri="{FF2B5EF4-FFF2-40B4-BE49-F238E27FC236}">
                <a16:creationId xmlns:a16="http://schemas.microsoft.com/office/drawing/2014/main" id="{E23E749B-BFD2-74DA-6C27-858D0B7AC77A}"/>
              </a:ext>
            </a:extLst>
          </p:cNvPr>
          <p:cNvSpPr>
            <a:spLocks noGrp="1"/>
          </p:cNvSpPr>
          <p:nvPr>
            <p:ph idx="1"/>
          </p:nvPr>
        </p:nvSpPr>
        <p:spPr>
          <a:xfrm>
            <a:off x="838200" y="1489434"/>
            <a:ext cx="10515600" cy="4967927"/>
          </a:xfrm>
          <a:solidFill>
            <a:schemeClr val="accent2">
              <a:lumMod val="60000"/>
              <a:lumOff val="40000"/>
            </a:schemeClr>
          </a:solidFill>
          <a:ln w="9525">
            <a:solidFill>
              <a:schemeClr val="tx1"/>
            </a:solidFill>
          </a:ln>
        </p:spPr>
        <p:txBody>
          <a:bodyPr>
            <a:noAutofit/>
          </a:bodyPr>
          <a:lstStyle/>
          <a:p>
            <a:pPr lvl="1">
              <a:buFont typeface="Wingdings" panose="05000000000000000000" pitchFamily="2" charset="2"/>
              <a:buChar char="ü"/>
            </a:pPr>
            <a:r>
              <a:rPr lang="en-IN" dirty="0"/>
              <a:t>Codes</a:t>
            </a:r>
          </a:p>
          <a:p>
            <a:pPr lvl="2">
              <a:buFont typeface="Wingdings" panose="05000000000000000000" pitchFamily="2" charset="2"/>
              <a:buChar char="Ø"/>
            </a:pPr>
            <a:r>
              <a:rPr lang="en-IN" dirty="0"/>
              <a:t>Design of Cement Concrete Pavements : IRC-SP-62 (2014), IRC-58</a:t>
            </a:r>
          </a:p>
          <a:p>
            <a:pPr lvl="1">
              <a:buFont typeface="Wingdings" panose="05000000000000000000" pitchFamily="2" charset="2"/>
              <a:buChar char="ü"/>
            </a:pPr>
            <a:r>
              <a:rPr lang="en-IN" dirty="0"/>
              <a:t>NREGS GOs/Circulars (</a:t>
            </a:r>
            <a:r>
              <a:rPr lang="en-IN" dirty="0" err="1"/>
              <a:t>CivilApps</a:t>
            </a:r>
            <a:r>
              <a:rPr lang="en-IN" dirty="0"/>
              <a:t> </a:t>
            </a:r>
            <a:r>
              <a:rPr lang="en-IN" dirty="0">
                <a:sym typeface="Wingdings" panose="05000000000000000000" pitchFamily="2" charset="2"/>
              </a:rPr>
              <a:t> Documents  </a:t>
            </a:r>
            <a:r>
              <a:rPr lang="en-IN" dirty="0" err="1">
                <a:sym typeface="Wingdings" panose="05000000000000000000" pitchFamily="2" charset="2"/>
              </a:rPr>
              <a:t>Gos</a:t>
            </a:r>
            <a:r>
              <a:rPr lang="en-IN" dirty="0">
                <a:sym typeface="Wingdings" panose="05000000000000000000" pitchFamily="2" charset="2"/>
              </a:rPr>
              <a:t>/Circulars)</a:t>
            </a:r>
          </a:p>
          <a:p>
            <a:pPr lvl="2">
              <a:buFont typeface="Wingdings" panose="05000000000000000000" pitchFamily="2" charset="2"/>
              <a:buChar char="Ø"/>
            </a:pPr>
            <a:r>
              <a:rPr lang="en-IN" dirty="0">
                <a:sym typeface="Wingdings" panose="05000000000000000000" pitchFamily="2" charset="2"/>
              </a:rPr>
              <a:t>GO MS No 91, Dt. 16/9/2015 of PR &amp; RD (RD-II) Department, </a:t>
            </a:r>
            <a:r>
              <a:rPr lang="en-IN" dirty="0" err="1">
                <a:sym typeface="Wingdings" panose="05000000000000000000" pitchFamily="2" charset="2"/>
              </a:rPr>
              <a:t>GoAP</a:t>
            </a:r>
            <a:endParaRPr lang="en-IN" dirty="0">
              <a:sym typeface="Wingdings" panose="05000000000000000000" pitchFamily="2" charset="2"/>
            </a:endParaRPr>
          </a:p>
          <a:p>
            <a:pPr lvl="2">
              <a:buFont typeface="Wingdings" panose="05000000000000000000" pitchFamily="2" charset="2"/>
              <a:buChar char="Ø"/>
            </a:pPr>
            <a:r>
              <a:rPr lang="en-IN" dirty="0">
                <a:sym typeface="Wingdings" panose="05000000000000000000" pitchFamily="2" charset="2"/>
              </a:rPr>
              <a:t>Circular Memo No 1073/Progs-I/2016-1, Dt. 25/01/2016 of PR &amp; RD (Progs-I) Department, </a:t>
            </a:r>
            <a:r>
              <a:rPr lang="en-IN" dirty="0" err="1">
                <a:sym typeface="Wingdings" panose="05000000000000000000" pitchFamily="2" charset="2"/>
              </a:rPr>
              <a:t>GoAP</a:t>
            </a:r>
            <a:endParaRPr lang="en-IN" dirty="0"/>
          </a:p>
          <a:p>
            <a:pPr lvl="1">
              <a:buFont typeface="Wingdings" panose="05000000000000000000" pitchFamily="2" charset="2"/>
              <a:buChar char="ü"/>
            </a:pPr>
            <a:r>
              <a:rPr lang="en-IN" dirty="0"/>
              <a:t>Presentations (</a:t>
            </a:r>
            <a:r>
              <a:rPr lang="en-IN" dirty="0" err="1"/>
              <a:t>CivilApps</a:t>
            </a:r>
            <a:r>
              <a:rPr lang="en-IN" dirty="0"/>
              <a:t> </a:t>
            </a:r>
            <a:r>
              <a:rPr lang="en-IN" dirty="0">
                <a:sym typeface="Wingdings" panose="05000000000000000000" pitchFamily="2" charset="2"/>
              </a:rPr>
              <a:t> Media  Presentations)</a:t>
            </a:r>
            <a:endParaRPr lang="en-IN" dirty="0"/>
          </a:p>
          <a:p>
            <a:pPr lvl="2">
              <a:buFont typeface="Wingdings" panose="05000000000000000000" pitchFamily="2" charset="2"/>
              <a:buChar char="Ø"/>
            </a:pPr>
            <a:r>
              <a:rPr lang="en-IN" dirty="0"/>
              <a:t>Construction of CC Roads as per </a:t>
            </a:r>
            <a:r>
              <a:rPr lang="en-IN" dirty="0" err="1"/>
              <a:t>MoRD</a:t>
            </a:r>
            <a:r>
              <a:rPr lang="en-IN" dirty="0"/>
              <a:t> – Er. </a:t>
            </a:r>
            <a:r>
              <a:rPr lang="en-IN" dirty="0" err="1"/>
              <a:t>K.Prabhakar</a:t>
            </a:r>
            <a:r>
              <a:rPr lang="en-IN" dirty="0"/>
              <a:t> Reddy, Project Advisor, APRRP (PMC)</a:t>
            </a:r>
          </a:p>
          <a:p>
            <a:pPr lvl="2">
              <a:buFont typeface="Wingdings" panose="05000000000000000000" pitchFamily="2" charset="2"/>
              <a:buChar char="Ø"/>
            </a:pPr>
            <a:r>
              <a:rPr lang="en-IN" dirty="0"/>
              <a:t>Design of Rigid Pavements for Low-Volume Roads – Er. </a:t>
            </a:r>
            <a:r>
              <a:rPr lang="en-IN" dirty="0" err="1"/>
              <a:t>Y.Narasimha</a:t>
            </a:r>
            <a:r>
              <a:rPr lang="en-IN" dirty="0"/>
              <a:t> Rao , Project Advisor, APRRP (PMC)</a:t>
            </a:r>
          </a:p>
          <a:p>
            <a:pPr lvl="1">
              <a:buFont typeface="Wingdings" panose="05000000000000000000" pitchFamily="2" charset="2"/>
              <a:buChar char="ü"/>
            </a:pPr>
            <a:r>
              <a:rPr lang="en-IN" dirty="0"/>
              <a:t>Applications (</a:t>
            </a:r>
            <a:r>
              <a:rPr lang="en-IN" dirty="0" err="1"/>
              <a:t>CivilApps</a:t>
            </a:r>
            <a:r>
              <a:rPr lang="en-IN" dirty="0"/>
              <a:t> </a:t>
            </a:r>
            <a:r>
              <a:rPr lang="en-IN" dirty="0">
                <a:sym typeface="Wingdings" panose="05000000000000000000" pitchFamily="2" charset="2"/>
              </a:rPr>
              <a:t> Applications  Excel Applications)</a:t>
            </a:r>
            <a:endParaRPr lang="en-IN" dirty="0"/>
          </a:p>
          <a:p>
            <a:pPr lvl="2">
              <a:buFont typeface="Wingdings" panose="05000000000000000000" pitchFamily="2" charset="2"/>
              <a:buChar char="Ø"/>
            </a:pPr>
            <a:r>
              <a:rPr lang="en-IN" dirty="0"/>
              <a:t>Design of Cement Concrete Pavement for Low-Volume Roads – Er. </a:t>
            </a:r>
            <a:r>
              <a:rPr lang="en-IN" dirty="0" err="1"/>
              <a:t>Y.Narasimha</a:t>
            </a:r>
            <a:r>
              <a:rPr lang="en-IN" dirty="0"/>
              <a:t> Rao, Project Advisor, APRRP (PMC)</a:t>
            </a:r>
          </a:p>
          <a:p>
            <a:pPr marL="0" indent="0">
              <a:buNone/>
            </a:pPr>
            <a:endParaRPr lang="en-IN" sz="2400" dirty="0"/>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23727198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2" presetClass="entr" presetSubtype="0" fill="hold" grpId="0" nodeType="afterEffect">
                                  <p:stCondLst>
                                    <p:cond delay="1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9000"/>
                            </p:stCondLst>
                            <p:childTnLst>
                              <p:par>
                                <p:cTn id="23" presetID="42" presetClass="entr" presetSubtype="0" fill="hold" grpId="0" nodeType="afterEffect">
                                  <p:stCondLst>
                                    <p:cond delay="10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12000"/>
                            </p:stCondLst>
                            <p:childTnLst>
                              <p:par>
                                <p:cTn id="29" presetID="42" presetClass="entr" presetSubtype="0" fill="hold" grpId="0" nodeType="afterEffect">
                                  <p:stCondLst>
                                    <p:cond delay="100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15000"/>
                            </p:stCondLst>
                            <p:childTnLst>
                              <p:par>
                                <p:cTn id="35" presetID="42" presetClass="entr" presetSubtype="0" fill="hold" grpId="0" nodeType="afterEffect">
                                  <p:stCondLst>
                                    <p:cond delay="100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anim calcmode="lin" valueType="num">
                                      <p:cBhvr>
                                        <p:cTn id="3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40" fill="hold">
                            <p:stCondLst>
                              <p:cond delay="18000"/>
                            </p:stCondLst>
                            <p:childTnLst>
                              <p:par>
                                <p:cTn id="41" presetID="42" presetClass="entr" presetSubtype="0" fill="hold" grpId="0" nodeType="afterEffect">
                                  <p:stCondLst>
                                    <p:cond delay="100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2000"/>
                                        <p:tgtEl>
                                          <p:spTgt spid="3">
                                            <p:txEl>
                                              <p:pRg st="5" end="5"/>
                                            </p:txEl>
                                          </p:spTgt>
                                        </p:tgtEl>
                                      </p:cBhvr>
                                    </p:animEffect>
                                    <p:anim calcmode="lin" valueType="num">
                                      <p:cBhvr>
                                        <p:cTn id="4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6" fill="hold">
                            <p:stCondLst>
                              <p:cond delay="21000"/>
                            </p:stCondLst>
                            <p:childTnLst>
                              <p:par>
                                <p:cTn id="47" presetID="42" presetClass="entr" presetSubtype="0" fill="hold" grpId="0" nodeType="afterEffect">
                                  <p:stCondLst>
                                    <p:cond delay="100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52" fill="hold">
                            <p:stCondLst>
                              <p:cond delay="24000"/>
                            </p:stCondLst>
                            <p:childTnLst>
                              <p:par>
                                <p:cTn id="53" presetID="42" presetClass="entr" presetSubtype="0" fill="hold" grpId="0" nodeType="afterEffect">
                                  <p:stCondLst>
                                    <p:cond delay="100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2000"/>
                                        <p:tgtEl>
                                          <p:spTgt spid="3">
                                            <p:txEl>
                                              <p:pRg st="7" end="7"/>
                                            </p:txEl>
                                          </p:spTgt>
                                        </p:tgtEl>
                                      </p:cBhvr>
                                    </p:animEffect>
                                    <p:anim calcmode="lin" valueType="num">
                                      <p:cBhvr>
                                        <p:cTn id="5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8" fill="hold">
                            <p:stCondLst>
                              <p:cond delay="27000"/>
                            </p:stCondLst>
                            <p:childTnLst>
                              <p:par>
                                <p:cTn id="59" presetID="42" presetClass="entr" presetSubtype="0" fill="hold" grpId="0" nodeType="afterEffect">
                                  <p:stCondLst>
                                    <p:cond delay="100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2000"/>
                                        <p:tgtEl>
                                          <p:spTgt spid="3">
                                            <p:txEl>
                                              <p:pRg st="8" end="8"/>
                                            </p:txEl>
                                          </p:spTgt>
                                        </p:tgtEl>
                                      </p:cBhvr>
                                    </p:animEffect>
                                    <p:anim calcmode="lin" valueType="num">
                                      <p:cBhvr>
                                        <p:cTn id="6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64" fill="hold">
                            <p:stCondLst>
                              <p:cond delay="30000"/>
                            </p:stCondLst>
                            <p:childTnLst>
                              <p:par>
                                <p:cTn id="65" presetID="42" presetClass="entr" presetSubtype="0" fill="hold" grpId="0" nodeType="afterEffect">
                                  <p:stCondLst>
                                    <p:cond delay="1000"/>
                                  </p:stCondLst>
                                  <p:childTnLst>
                                    <p:set>
                                      <p:cBhvr>
                                        <p:cTn id="66" dur="1" fill="hold">
                                          <p:stCondLst>
                                            <p:cond delay="0"/>
                                          </p:stCondLst>
                                        </p:cTn>
                                        <p:tgtEl>
                                          <p:spTgt spid="3">
                                            <p:txEl>
                                              <p:pRg st="9" end="9"/>
                                            </p:txEl>
                                          </p:spTgt>
                                        </p:tgtEl>
                                        <p:attrNameLst>
                                          <p:attrName>style.visibility</p:attrName>
                                        </p:attrNameLst>
                                      </p:cBhvr>
                                      <p:to>
                                        <p:strVal val="visible"/>
                                      </p:to>
                                    </p:set>
                                    <p:animEffect transition="in" filter="fade">
                                      <p:cBhvr>
                                        <p:cTn id="67" dur="2000"/>
                                        <p:tgtEl>
                                          <p:spTgt spid="3">
                                            <p:txEl>
                                              <p:pRg st="9" end="9"/>
                                            </p:txEl>
                                          </p:spTgt>
                                        </p:tgtEl>
                                      </p:cBhvr>
                                    </p:animEffect>
                                    <p:anim calcmode="lin" valueType="num">
                                      <p:cBhvr>
                                        <p:cTn id="6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9" dur="2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70" fill="hold">
                            <p:stCondLst>
                              <p:cond delay="33000"/>
                            </p:stCondLst>
                            <p:childTnLst>
                              <p:par>
                                <p:cTn id="71" presetID="16" presetClass="entr" presetSubtype="21" fill="hold" grpId="0" nodeType="afterEffect">
                                  <p:stCondLst>
                                    <p:cond delay="1000"/>
                                  </p:stCondLst>
                                  <p:childTnLst>
                                    <p:set>
                                      <p:cBhvr>
                                        <p:cTn id="72" dur="1" fill="hold">
                                          <p:stCondLst>
                                            <p:cond delay="0"/>
                                          </p:stCondLst>
                                        </p:cTn>
                                        <p:tgtEl>
                                          <p:spTgt spid="4"/>
                                        </p:tgtEl>
                                        <p:attrNameLst>
                                          <p:attrName>style.visibility</p:attrName>
                                        </p:attrNameLst>
                                      </p:cBhvr>
                                      <p:to>
                                        <p:strVal val="visible"/>
                                      </p:to>
                                    </p:set>
                                    <p:animEffect transition="in" filter="barn(inVertical)">
                                      <p:cBhvr>
                                        <p:cTn id="7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ECD3B6-5872-BF16-2FA1-BABB6A5D5D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146276"/>
          </a:xfrm>
          <a:prstGeom prst="rect">
            <a:avLst/>
          </a:prstGeom>
        </p:spPr>
      </p:pic>
      <p:sp>
        <p:nvSpPr>
          <p:cNvPr id="4" name="Rectangle 3">
            <a:extLst>
              <a:ext uri="{FF2B5EF4-FFF2-40B4-BE49-F238E27FC236}">
                <a16:creationId xmlns:a16="http://schemas.microsoft.com/office/drawing/2014/main" id="{81E15A51-35BC-2DA9-F7D7-112E850A03F2}"/>
              </a:ext>
            </a:extLst>
          </p:cNvPr>
          <p:cNvSpPr/>
          <p:nvPr/>
        </p:nvSpPr>
        <p:spPr>
          <a:xfrm>
            <a:off x="0" y="6146276"/>
            <a:ext cx="12192000" cy="711724"/>
          </a:xfrm>
          <a:prstGeom prst="rect">
            <a:avLst/>
          </a:prstGeom>
          <a:solidFill>
            <a:srgbClr val="A2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Creation of Adam by Michelangelo (15</a:t>
            </a:r>
            <a:r>
              <a:rPr lang="en-IN" baseline="30000" dirty="0"/>
              <a:t>th</a:t>
            </a:r>
            <a:r>
              <a:rPr lang="en-IN" dirty="0"/>
              <a:t> Century Renaissance Painting)</a:t>
            </a:r>
          </a:p>
        </p:txBody>
      </p:sp>
      <p:sp>
        <p:nvSpPr>
          <p:cNvPr id="7" name="Action Button: Go Forward or Next 6">
            <a:hlinkClick r:id="" action="ppaction://hlinkshowjump?jump=nextslide" highlightClick="1"/>
            <a:extLst>
              <a:ext uri="{FF2B5EF4-FFF2-40B4-BE49-F238E27FC236}">
                <a16:creationId xmlns:a16="http://schemas.microsoft.com/office/drawing/2014/main" id="{4CF57A89-6016-8892-73AF-103F2567E111}"/>
              </a:ext>
            </a:extLst>
          </p:cNvPr>
          <p:cNvSpPr/>
          <p:nvPr/>
        </p:nvSpPr>
        <p:spPr>
          <a:xfrm>
            <a:off x="11059216" y="6134493"/>
            <a:ext cx="1115505" cy="711724"/>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
        <p:nvSpPr>
          <p:cNvPr id="8" name="Oval 7">
            <a:extLst>
              <a:ext uri="{FF2B5EF4-FFF2-40B4-BE49-F238E27FC236}">
                <a16:creationId xmlns:a16="http://schemas.microsoft.com/office/drawing/2014/main" id="{904BB800-104A-4883-DEAE-0BEE06FBB88E}"/>
              </a:ext>
            </a:extLst>
          </p:cNvPr>
          <p:cNvSpPr/>
          <p:nvPr/>
        </p:nvSpPr>
        <p:spPr>
          <a:xfrm>
            <a:off x="3836709" y="2139885"/>
            <a:ext cx="2366128" cy="1536569"/>
          </a:xfrm>
          <a:prstGeom prst="ellipse">
            <a:avLst/>
          </a:prstGeom>
          <a:solidFill>
            <a:srgbClr val="989800">
              <a:alpha val="3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id="{9F2A6EBA-7C39-B3BC-713D-D79A0F996E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120" y="509048"/>
            <a:ext cx="10576874" cy="5410986"/>
          </a:xfrm>
          <a:prstGeom prst="rect">
            <a:avLst/>
          </a:prstGeom>
        </p:spPr>
      </p:pic>
    </p:spTree>
    <p:extLst>
      <p:ext uri="{BB962C8B-B14F-4D97-AF65-F5344CB8AC3E}">
        <p14:creationId xmlns:p14="http://schemas.microsoft.com/office/powerpoint/2010/main" val="2914416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3000"/>
                            </p:stCondLst>
                            <p:childTnLst>
                              <p:par>
                                <p:cTn id="9" presetID="22" presetClass="entr" presetSubtype="4" fill="hold" grpId="0" nodeType="afterEffect">
                                  <p:stCondLst>
                                    <p:cond delay="200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2000"/>
                                        <p:tgtEl>
                                          <p:spTgt spid="8"/>
                                        </p:tgtEl>
                                      </p:cBhvr>
                                    </p:animEffect>
                                  </p:childTnLst>
                                </p:cTn>
                              </p:par>
                            </p:childTnLst>
                          </p:cTn>
                        </p:par>
                        <p:par>
                          <p:cTn id="12" fill="hold">
                            <p:stCondLst>
                              <p:cond delay="7000"/>
                            </p:stCondLst>
                            <p:childTnLst>
                              <p:par>
                                <p:cTn id="13" presetID="16" presetClass="entr" presetSubtype="21" fill="hold" nodeType="afterEffect">
                                  <p:stCondLst>
                                    <p:cond delay="300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2000"/>
                                        <p:tgtEl>
                                          <p:spTgt spid="6"/>
                                        </p:tgtEl>
                                      </p:cBhvr>
                                    </p:animEffect>
                                  </p:childTnLst>
                                </p:cTn>
                              </p:par>
                            </p:childTnLst>
                          </p:cTn>
                        </p:par>
                        <p:par>
                          <p:cTn id="16" fill="hold">
                            <p:stCondLst>
                              <p:cond delay="12000"/>
                            </p:stCondLst>
                            <p:childTnLst>
                              <p:par>
                                <p:cTn id="17" presetID="16" presetClass="entr" presetSubtype="21" fill="hold" grpId="0" nodeType="afterEffect">
                                  <p:stCondLst>
                                    <p:cond delay="100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48D613-D4E0-DE9F-D109-959DEAA920D8}"/>
              </a:ext>
            </a:extLst>
          </p:cNvPr>
          <p:cNvSpPr/>
          <p:nvPr/>
        </p:nvSpPr>
        <p:spPr>
          <a:xfrm>
            <a:off x="1998482" y="2535810"/>
            <a:ext cx="7965650" cy="1112363"/>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Thank You</a:t>
            </a:r>
          </a:p>
          <a:p>
            <a:pPr algn="ctr"/>
            <a:r>
              <a:rPr lang="en-IN" sz="3200" dirty="0"/>
              <a:t>Any Queries before Demo of Application</a:t>
            </a:r>
          </a:p>
        </p:txBody>
      </p:sp>
    </p:spTree>
    <p:extLst>
      <p:ext uri="{BB962C8B-B14F-4D97-AF65-F5344CB8AC3E}">
        <p14:creationId xmlns:p14="http://schemas.microsoft.com/office/powerpoint/2010/main" val="385895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377072" y="207390"/>
            <a:ext cx="11566688" cy="867265"/>
          </a:xfrm>
          <a:solidFill>
            <a:schemeClr val="accent2">
              <a:lumMod val="75000"/>
            </a:schemeClr>
          </a:solidFill>
          <a:ln w="9525">
            <a:solidFill>
              <a:schemeClr val="tx1"/>
            </a:solidFill>
          </a:ln>
        </p:spPr>
        <p:txBody>
          <a:bodyPr>
            <a:normAutofit/>
          </a:bodyPr>
          <a:lstStyle/>
          <a:p>
            <a:r>
              <a:rPr lang="en-US" sz="3600" b="1" dirty="0">
                <a:solidFill>
                  <a:schemeClr val="bg1"/>
                </a:solidFill>
              </a:rPr>
              <a:t>C</a:t>
            </a:r>
            <a:r>
              <a:rPr lang="en-IN" sz="3600" b="1" dirty="0" err="1">
                <a:solidFill>
                  <a:schemeClr val="bg1"/>
                </a:solidFill>
              </a:rPr>
              <a:t>ement</a:t>
            </a:r>
            <a:endParaRPr lang="en-IN" sz="3600" b="1" dirty="0">
              <a:solidFill>
                <a:schemeClr val="bg1"/>
              </a:solidFill>
            </a:endParaRPr>
          </a:p>
        </p:txBody>
      </p:sp>
      <p:sp>
        <p:nvSpPr>
          <p:cNvPr id="3" name="Content Placeholder 2">
            <a:extLst>
              <a:ext uri="{FF2B5EF4-FFF2-40B4-BE49-F238E27FC236}">
                <a16:creationId xmlns:a16="http://schemas.microsoft.com/office/drawing/2014/main" id="{E23E749B-BFD2-74DA-6C27-858D0B7AC77A}"/>
              </a:ext>
            </a:extLst>
          </p:cNvPr>
          <p:cNvSpPr>
            <a:spLocks noGrp="1"/>
          </p:cNvSpPr>
          <p:nvPr>
            <p:ph idx="1"/>
          </p:nvPr>
        </p:nvSpPr>
        <p:spPr>
          <a:xfrm>
            <a:off x="377072" y="1366889"/>
            <a:ext cx="11566689" cy="4892512"/>
          </a:xfrm>
          <a:solidFill>
            <a:schemeClr val="accent2">
              <a:lumMod val="60000"/>
              <a:lumOff val="40000"/>
            </a:schemeClr>
          </a:solidFill>
          <a:ln w="9525">
            <a:solidFill>
              <a:schemeClr val="tx1"/>
            </a:solidFill>
          </a:ln>
        </p:spPr>
        <p:txBody>
          <a:bodyPr>
            <a:noAutofit/>
          </a:bodyPr>
          <a:lstStyle/>
          <a:p>
            <a:pPr marL="0" indent="0">
              <a:buNone/>
            </a:pPr>
            <a:r>
              <a:rPr lang="en-IN" dirty="0"/>
              <a:t>Following types of cement can be used:</a:t>
            </a:r>
          </a:p>
          <a:p>
            <a:pPr lvl="1">
              <a:buFont typeface="Wingdings" panose="05000000000000000000" pitchFamily="2" charset="2"/>
              <a:buChar char="Ø"/>
            </a:pPr>
            <a:r>
              <a:rPr lang="en-IN" sz="2800" dirty="0"/>
              <a:t>OPC (Ordinary Portland Cement) </a:t>
            </a:r>
          </a:p>
          <a:p>
            <a:pPr lvl="2">
              <a:buFont typeface="Wingdings" panose="05000000000000000000" pitchFamily="2" charset="2"/>
              <a:buChar char="§"/>
            </a:pPr>
            <a:r>
              <a:rPr lang="en-IN" sz="2400" dirty="0"/>
              <a:t>Grade 33 [IS: 269]</a:t>
            </a:r>
          </a:p>
          <a:p>
            <a:pPr lvl="2">
              <a:buFont typeface="Wingdings" panose="05000000000000000000" pitchFamily="2" charset="2"/>
              <a:buChar char="§"/>
            </a:pPr>
            <a:r>
              <a:rPr lang="en-IN" sz="2400" dirty="0"/>
              <a:t>Grade 43 [IS: 8112]</a:t>
            </a:r>
          </a:p>
          <a:p>
            <a:pPr lvl="2">
              <a:buFont typeface="Wingdings" panose="05000000000000000000" pitchFamily="2" charset="2"/>
              <a:buChar char="§"/>
            </a:pPr>
            <a:r>
              <a:rPr lang="en-IN" sz="2400" dirty="0"/>
              <a:t>Grade 53 [IS: 12269]</a:t>
            </a:r>
          </a:p>
          <a:p>
            <a:pPr lvl="1">
              <a:buFont typeface="Wingdings" panose="05000000000000000000" pitchFamily="2" charset="2"/>
              <a:buChar char="Ø"/>
            </a:pPr>
            <a:r>
              <a:rPr lang="en-IN" sz="2800" dirty="0"/>
              <a:t>PPC (Portland Pozzolana Cement) – Grade 33 [IS: 1489]</a:t>
            </a:r>
          </a:p>
          <a:p>
            <a:pPr lvl="1">
              <a:buFont typeface="Wingdings" panose="05000000000000000000" pitchFamily="2" charset="2"/>
              <a:buChar char="Ø"/>
            </a:pPr>
            <a:r>
              <a:rPr lang="en-IN" sz="2800" dirty="0"/>
              <a:t>PBFS (Portland Blast Furnace Slag) Cement [IS: 455]</a:t>
            </a:r>
          </a:p>
          <a:p>
            <a:pPr marL="0" indent="0">
              <a:buNone/>
            </a:pPr>
            <a:r>
              <a:rPr lang="en-IN" b="1" i="1" u="sng" dirty="0"/>
              <a:t>Note:</a:t>
            </a:r>
          </a:p>
          <a:p>
            <a:pPr lvl="1"/>
            <a:r>
              <a:rPr lang="en-IN" sz="2800" dirty="0"/>
              <a:t>If PPC is used, fly ash should not be blended</a:t>
            </a:r>
          </a:p>
          <a:p>
            <a:pPr lvl="1"/>
            <a:r>
              <a:rPr lang="en-IN" sz="2800" dirty="0"/>
              <a:t>If OPC is used, it is preferable to use 43 grade cement</a:t>
            </a:r>
          </a:p>
          <a:p>
            <a:pPr lvl="1"/>
            <a:r>
              <a:rPr lang="en-IN" sz="2800" dirty="0"/>
              <a:t>If OPC – 53 grade cement is used, it should be blended with 5% of Fly Ash</a:t>
            </a:r>
          </a:p>
          <a:p>
            <a:pPr marL="0" indent="0">
              <a:buNone/>
            </a:pPr>
            <a:endParaRPr lang="en-IN" dirty="0"/>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8911002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2" presetClass="entr" presetSubtype="0" fill="hold" grpId="0" nodeType="afterEffect">
                                  <p:stCondLst>
                                    <p:cond delay="1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9000"/>
                            </p:stCondLst>
                            <p:childTnLst>
                              <p:par>
                                <p:cTn id="23" presetID="42" presetClass="entr" presetSubtype="0" fill="hold" grpId="0" nodeType="afterEffect">
                                  <p:stCondLst>
                                    <p:cond delay="10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12000"/>
                            </p:stCondLst>
                            <p:childTnLst>
                              <p:par>
                                <p:cTn id="29" presetID="42" presetClass="entr" presetSubtype="0" fill="hold" grpId="0" nodeType="afterEffect">
                                  <p:stCondLst>
                                    <p:cond delay="100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15000"/>
                            </p:stCondLst>
                            <p:childTnLst>
                              <p:par>
                                <p:cTn id="35" presetID="42" presetClass="entr" presetSubtype="0" fill="hold" grpId="0" nodeType="afterEffect">
                                  <p:stCondLst>
                                    <p:cond delay="100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2000"/>
                                        <p:tgtEl>
                                          <p:spTgt spid="3">
                                            <p:txEl>
                                              <p:pRg st="4" end="4"/>
                                            </p:txEl>
                                          </p:spTgt>
                                        </p:tgtEl>
                                      </p:cBhvr>
                                    </p:animEffect>
                                    <p:anim calcmode="lin" valueType="num">
                                      <p:cBhvr>
                                        <p:cTn id="3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40" fill="hold">
                            <p:stCondLst>
                              <p:cond delay="18000"/>
                            </p:stCondLst>
                            <p:childTnLst>
                              <p:par>
                                <p:cTn id="41" presetID="42" presetClass="entr" presetSubtype="0" fill="hold" grpId="0" nodeType="afterEffect">
                                  <p:stCondLst>
                                    <p:cond delay="100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2000"/>
                                        <p:tgtEl>
                                          <p:spTgt spid="3">
                                            <p:txEl>
                                              <p:pRg st="5" end="5"/>
                                            </p:txEl>
                                          </p:spTgt>
                                        </p:tgtEl>
                                      </p:cBhvr>
                                    </p:animEffect>
                                    <p:anim calcmode="lin" valueType="num">
                                      <p:cBhvr>
                                        <p:cTn id="4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6" fill="hold">
                            <p:stCondLst>
                              <p:cond delay="21000"/>
                            </p:stCondLst>
                            <p:childTnLst>
                              <p:par>
                                <p:cTn id="47" presetID="42" presetClass="entr" presetSubtype="0" fill="hold" grpId="0" nodeType="afterEffect">
                                  <p:stCondLst>
                                    <p:cond delay="100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52" fill="hold">
                            <p:stCondLst>
                              <p:cond delay="24000"/>
                            </p:stCondLst>
                            <p:childTnLst>
                              <p:par>
                                <p:cTn id="53" presetID="42" presetClass="entr" presetSubtype="0" fill="hold" grpId="0" nodeType="afterEffect">
                                  <p:stCondLst>
                                    <p:cond delay="100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2000"/>
                                        <p:tgtEl>
                                          <p:spTgt spid="3">
                                            <p:txEl>
                                              <p:pRg st="7" end="7"/>
                                            </p:txEl>
                                          </p:spTgt>
                                        </p:tgtEl>
                                      </p:cBhvr>
                                    </p:animEffect>
                                    <p:anim calcmode="lin" valueType="num">
                                      <p:cBhvr>
                                        <p:cTn id="56"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8" fill="hold">
                            <p:stCondLst>
                              <p:cond delay="27000"/>
                            </p:stCondLst>
                            <p:childTnLst>
                              <p:par>
                                <p:cTn id="59" presetID="42" presetClass="entr" presetSubtype="0" fill="hold" grpId="0" nodeType="afterEffect">
                                  <p:stCondLst>
                                    <p:cond delay="100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2000"/>
                                        <p:tgtEl>
                                          <p:spTgt spid="3">
                                            <p:txEl>
                                              <p:pRg st="8" end="8"/>
                                            </p:txEl>
                                          </p:spTgt>
                                        </p:tgtEl>
                                      </p:cBhvr>
                                    </p:animEffect>
                                    <p:anim calcmode="lin" valueType="num">
                                      <p:cBhvr>
                                        <p:cTn id="62"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64" fill="hold">
                            <p:stCondLst>
                              <p:cond delay="30000"/>
                            </p:stCondLst>
                            <p:childTnLst>
                              <p:par>
                                <p:cTn id="65" presetID="42" presetClass="entr" presetSubtype="0" fill="hold" grpId="0" nodeType="afterEffect">
                                  <p:stCondLst>
                                    <p:cond delay="1000"/>
                                  </p:stCondLst>
                                  <p:childTnLst>
                                    <p:set>
                                      <p:cBhvr>
                                        <p:cTn id="66" dur="1" fill="hold">
                                          <p:stCondLst>
                                            <p:cond delay="0"/>
                                          </p:stCondLst>
                                        </p:cTn>
                                        <p:tgtEl>
                                          <p:spTgt spid="3">
                                            <p:txEl>
                                              <p:pRg st="9" end="9"/>
                                            </p:txEl>
                                          </p:spTgt>
                                        </p:tgtEl>
                                        <p:attrNameLst>
                                          <p:attrName>style.visibility</p:attrName>
                                        </p:attrNameLst>
                                      </p:cBhvr>
                                      <p:to>
                                        <p:strVal val="visible"/>
                                      </p:to>
                                    </p:set>
                                    <p:animEffect transition="in" filter="fade">
                                      <p:cBhvr>
                                        <p:cTn id="67" dur="2000"/>
                                        <p:tgtEl>
                                          <p:spTgt spid="3">
                                            <p:txEl>
                                              <p:pRg st="9" end="9"/>
                                            </p:txEl>
                                          </p:spTgt>
                                        </p:tgtEl>
                                      </p:cBhvr>
                                    </p:animEffect>
                                    <p:anim calcmode="lin" valueType="num">
                                      <p:cBhvr>
                                        <p:cTn id="6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9" dur="2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70" fill="hold">
                            <p:stCondLst>
                              <p:cond delay="33000"/>
                            </p:stCondLst>
                            <p:childTnLst>
                              <p:par>
                                <p:cTn id="71" presetID="42" presetClass="entr" presetSubtype="0" fill="hold" grpId="0" nodeType="afterEffect">
                                  <p:stCondLst>
                                    <p:cond delay="1000"/>
                                  </p:stCondLst>
                                  <p:childTnLst>
                                    <p:set>
                                      <p:cBhvr>
                                        <p:cTn id="72" dur="1" fill="hold">
                                          <p:stCondLst>
                                            <p:cond delay="0"/>
                                          </p:stCondLst>
                                        </p:cTn>
                                        <p:tgtEl>
                                          <p:spTgt spid="3">
                                            <p:txEl>
                                              <p:pRg st="10" end="10"/>
                                            </p:txEl>
                                          </p:spTgt>
                                        </p:tgtEl>
                                        <p:attrNameLst>
                                          <p:attrName>style.visibility</p:attrName>
                                        </p:attrNameLst>
                                      </p:cBhvr>
                                      <p:to>
                                        <p:strVal val="visible"/>
                                      </p:to>
                                    </p:set>
                                    <p:animEffect transition="in" filter="fade">
                                      <p:cBhvr>
                                        <p:cTn id="73" dur="2000"/>
                                        <p:tgtEl>
                                          <p:spTgt spid="3">
                                            <p:txEl>
                                              <p:pRg st="10" end="10"/>
                                            </p:txEl>
                                          </p:spTgt>
                                        </p:tgtEl>
                                      </p:cBhvr>
                                    </p:animEffect>
                                    <p:anim calcmode="lin" valueType="num">
                                      <p:cBhvr>
                                        <p:cTn id="74"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5" dur="2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par>
                          <p:cTn id="76" fill="hold">
                            <p:stCondLst>
                              <p:cond delay="36000"/>
                            </p:stCondLst>
                            <p:childTnLst>
                              <p:par>
                                <p:cTn id="77" presetID="16" presetClass="entr" presetSubtype="21" fill="hold" grpId="0" nodeType="afterEffect">
                                  <p:stCondLst>
                                    <p:cond delay="1000"/>
                                  </p:stCondLst>
                                  <p:childTnLst>
                                    <p:set>
                                      <p:cBhvr>
                                        <p:cTn id="78" dur="1" fill="hold">
                                          <p:stCondLst>
                                            <p:cond delay="0"/>
                                          </p:stCondLst>
                                        </p:cTn>
                                        <p:tgtEl>
                                          <p:spTgt spid="4"/>
                                        </p:tgtEl>
                                        <p:attrNameLst>
                                          <p:attrName>style.visibility</p:attrName>
                                        </p:attrNameLst>
                                      </p:cBhvr>
                                      <p:to>
                                        <p:strVal val="visible"/>
                                      </p:to>
                                    </p:set>
                                    <p:animEffect transition="in" filter="barn(inVertical)">
                                      <p:cBhvr>
                                        <p:cTn id="7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377072" y="471343"/>
            <a:ext cx="11566688" cy="867265"/>
          </a:xfrm>
          <a:solidFill>
            <a:schemeClr val="accent2">
              <a:lumMod val="75000"/>
            </a:schemeClr>
          </a:solidFill>
          <a:ln w="9525">
            <a:solidFill>
              <a:schemeClr val="tx1"/>
            </a:solidFill>
          </a:ln>
        </p:spPr>
        <p:txBody>
          <a:bodyPr>
            <a:normAutofit/>
          </a:bodyPr>
          <a:lstStyle/>
          <a:p>
            <a:r>
              <a:rPr lang="en-US" sz="3600" b="1" dirty="0">
                <a:solidFill>
                  <a:schemeClr val="bg1"/>
                </a:solidFill>
              </a:rPr>
              <a:t>Relative comparison of  OPC and PPC</a:t>
            </a:r>
            <a:endParaRPr lang="en-IN" sz="3600"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graphicFrame>
        <p:nvGraphicFramePr>
          <p:cNvPr id="7" name="Table 6">
            <a:extLst>
              <a:ext uri="{FF2B5EF4-FFF2-40B4-BE49-F238E27FC236}">
                <a16:creationId xmlns:a16="http://schemas.microsoft.com/office/drawing/2014/main" id="{9581A35B-34A7-1792-7BC8-5C4C0EBAA5DC}"/>
              </a:ext>
            </a:extLst>
          </p:cNvPr>
          <p:cNvGraphicFramePr>
            <a:graphicFrameLocks noGrp="1"/>
          </p:cNvGraphicFramePr>
          <p:nvPr>
            <p:extLst>
              <p:ext uri="{D42A27DB-BD31-4B8C-83A1-F6EECF244321}">
                <p14:modId xmlns:p14="http://schemas.microsoft.com/office/powerpoint/2010/main" val="1620582362"/>
              </p:ext>
            </p:extLst>
          </p:nvPr>
        </p:nvGraphicFramePr>
        <p:xfrm>
          <a:off x="377072" y="1832029"/>
          <a:ext cx="11566689" cy="2651760"/>
        </p:xfrm>
        <a:graphic>
          <a:graphicData uri="http://schemas.openxmlformats.org/drawingml/2006/table">
            <a:tbl>
              <a:tblPr firstRow="1" bandRow="1">
                <a:tableStyleId>{5C22544A-7EE6-4342-B048-85BDC9FD1C3A}</a:tableStyleId>
              </a:tblPr>
              <a:tblGrid>
                <a:gridCol w="2677213">
                  <a:extLst>
                    <a:ext uri="{9D8B030D-6E8A-4147-A177-3AD203B41FA5}">
                      <a16:colId xmlns:a16="http://schemas.microsoft.com/office/drawing/2014/main" val="2512296345"/>
                    </a:ext>
                  </a:extLst>
                </a:gridCol>
                <a:gridCol w="3733014">
                  <a:extLst>
                    <a:ext uri="{9D8B030D-6E8A-4147-A177-3AD203B41FA5}">
                      <a16:colId xmlns:a16="http://schemas.microsoft.com/office/drawing/2014/main" val="1546300195"/>
                    </a:ext>
                  </a:extLst>
                </a:gridCol>
                <a:gridCol w="5156462">
                  <a:extLst>
                    <a:ext uri="{9D8B030D-6E8A-4147-A177-3AD203B41FA5}">
                      <a16:colId xmlns:a16="http://schemas.microsoft.com/office/drawing/2014/main" val="4058651178"/>
                    </a:ext>
                  </a:extLst>
                </a:gridCol>
              </a:tblGrid>
              <a:tr h="370840">
                <a:tc>
                  <a:txBody>
                    <a:bodyPr/>
                    <a:lstStyle/>
                    <a:p>
                      <a:r>
                        <a:rPr lang="en-US" sz="2400" dirty="0"/>
                        <a:t>Parameter</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OPC</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PPC</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4322964"/>
                  </a:ext>
                </a:extLst>
              </a:tr>
              <a:tr h="370840">
                <a:tc>
                  <a:txBody>
                    <a:bodyPr/>
                    <a:lstStyle/>
                    <a:p>
                      <a:r>
                        <a:rPr lang="en-US" sz="2400" dirty="0"/>
                        <a:t>Setting Time</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Fast</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Slow</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7113357"/>
                  </a:ext>
                </a:extLst>
              </a:tr>
              <a:tr h="370840">
                <a:tc>
                  <a:txBody>
                    <a:bodyPr/>
                    <a:lstStyle/>
                    <a:p>
                      <a:r>
                        <a:rPr lang="en-US" sz="2400" dirty="0"/>
                        <a:t>Strength</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High Initial Strength</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Low Initial Strength, but gains strength over time</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4510213"/>
                  </a:ext>
                </a:extLst>
              </a:tr>
              <a:tr h="370840">
                <a:tc>
                  <a:txBody>
                    <a:bodyPr/>
                    <a:lstStyle/>
                    <a:p>
                      <a:r>
                        <a:rPr lang="en-US" sz="2400" dirty="0"/>
                        <a:t>Rate of Shrinkage</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High</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Low</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5060571"/>
                  </a:ext>
                </a:extLst>
              </a:tr>
              <a:tr h="370840">
                <a:tc>
                  <a:txBody>
                    <a:bodyPr/>
                    <a:lstStyle/>
                    <a:p>
                      <a:r>
                        <a:rPr lang="en-US" sz="2400" dirty="0"/>
                        <a:t>Prone to Cracking</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High</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Low</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5434961"/>
                  </a:ext>
                </a:extLst>
              </a:tr>
            </a:tbl>
          </a:graphicData>
        </a:graphic>
      </p:graphicFrame>
      <p:sp>
        <p:nvSpPr>
          <p:cNvPr id="8" name="Rectangle 7">
            <a:extLst>
              <a:ext uri="{FF2B5EF4-FFF2-40B4-BE49-F238E27FC236}">
                <a16:creationId xmlns:a16="http://schemas.microsoft.com/office/drawing/2014/main" id="{8917E169-821C-8625-38F1-02698B823504}"/>
              </a:ext>
            </a:extLst>
          </p:cNvPr>
          <p:cNvSpPr/>
          <p:nvPr/>
        </p:nvSpPr>
        <p:spPr>
          <a:xfrm>
            <a:off x="377072" y="4845377"/>
            <a:ext cx="11566688" cy="754145"/>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Note: PPC is preferable in mass concrete works and also in coastal environments</a:t>
            </a:r>
            <a:endParaRPr lang="en-IN" sz="2000" dirty="0"/>
          </a:p>
        </p:txBody>
      </p:sp>
    </p:spTree>
    <p:extLst>
      <p:ext uri="{BB962C8B-B14F-4D97-AF65-F5344CB8AC3E}">
        <p14:creationId xmlns:p14="http://schemas.microsoft.com/office/powerpoint/2010/main" val="22436745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377072" y="471343"/>
            <a:ext cx="11566688" cy="867265"/>
          </a:xfrm>
          <a:solidFill>
            <a:schemeClr val="accent2">
              <a:lumMod val="75000"/>
            </a:schemeClr>
          </a:solidFill>
          <a:ln w="9525">
            <a:solidFill>
              <a:schemeClr val="tx1"/>
            </a:solidFill>
          </a:ln>
        </p:spPr>
        <p:txBody>
          <a:bodyPr>
            <a:normAutofit/>
          </a:bodyPr>
          <a:lstStyle/>
          <a:p>
            <a:r>
              <a:rPr lang="en-US" b="1" dirty="0">
                <a:solidFill>
                  <a:schemeClr val="bg1"/>
                </a:solidFill>
              </a:rPr>
              <a:t>Grade of Cement</a:t>
            </a:r>
            <a:endParaRPr lang="en-IN" b="1" dirty="0">
              <a:solidFill>
                <a:schemeClr val="bg1"/>
              </a:solidFill>
            </a:endParaRPr>
          </a:p>
        </p:txBody>
      </p:sp>
      <p:sp>
        <p:nvSpPr>
          <p:cNvPr id="3" name="Content Placeholder 2">
            <a:extLst>
              <a:ext uri="{FF2B5EF4-FFF2-40B4-BE49-F238E27FC236}">
                <a16:creationId xmlns:a16="http://schemas.microsoft.com/office/drawing/2014/main" id="{E23E749B-BFD2-74DA-6C27-858D0B7AC77A}"/>
              </a:ext>
            </a:extLst>
          </p:cNvPr>
          <p:cNvSpPr>
            <a:spLocks noGrp="1"/>
          </p:cNvSpPr>
          <p:nvPr>
            <p:ph idx="1"/>
          </p:nvPr>
        </p:nvSpPr>
        <p:spPr>
          <a:xfrm>
            <a:off x="311082" y="2253007"/>
            <a:ext cx="11566689" cy="2300140"/>
          </a:xfrm>
          <a:solidFill>
            <a:schemeClr val="accent2">
              <a:lumMod val="60000"/>
              <a:lumOff val="40000"/>
            </a:schemeClr>
          </a:solidFill>
          <a:ln w="9525">
            <a:solidFill>
              <a:schemeClr val="tx1"/>
            </a:solidFill>
          </a:ln>
        </p:spPr>
        <p:txBody>
          <a:bodyPr>
            <a:noAutofit/>
          </a:bodyPr>
          <a:lstStyle/>
          <a:p>
            <a:pPr marL="0" indent="0">
              <a:buNone/>
            </a:pPr>
            <a:r>
              <a:rPr lang="en-US" sz="3600" dirty="0"/>
              <a:t>Grade denotes </a:t>
            </a:r>
            <a:r>
              <a:rPr lang="en-US" sz="3600" b="1" dirty="0">
                <a:solidFill>
                  <a:srgbClr val="C00000"/>
                </a:solidFill>
              </a:rPr>
              <a:t>28-days</a:t>
            </a:r>
            <a:r>
              <a:rPr lang="en-US" sz="3600" dirty="0"/>
              <a:t> average compressive strength of cement, tested on </a:t>
            </a:r>
            <a:r>
              <a:rPr lang="en-US" sz="3600" b="1" dirty="0">
                <a:solidFill>
                  <a:srgbClr val="C00000"/>
                </a:solidFill>
              </a:rPr>
              <a:t>70.6/ 50</a:t>
            </a:r>
            <a:r>
              <a:rPr lang="en-US" sz="3600" dirty="0"/>
              <a:t> mm cubes (at least 3 cubes) of 1:3 cement mortar (1 part of cement and 3 parts of </a:t>
            </a:r>
            <a:r>
              <a:rPr lang="en-US" sz="3600" b="1" i="1" dirty="0">
                <a:solidFill>
                  <a:srgbClr val="C00000"/>
                </a:solidFill>
              </a:rPr>
              <a:t>standard sand</a:t>
            </a:r>
            <a:r>
              <a:rPr lang="en-US" sz="3600" dirty="0"/>
              <a:t>, as per IS: 650)</a:t>
            </a:r>
            <a:endParaRPr lang="en-IN" sz="3600" dirty="0"/>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9417435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ppt_x</p:attrName>
                                        </p:attrNameLst>
                                      </p:cBhvr>
                                      <p:tavLst>
                                        <p:tav tm="0">
                                          <p:val>
                                            <p:strVal val="#ppt_x"/>
                                          </p:val>
                                        </p:tav>
                                        <p:tav tm="100000">
                                          <p:val>
                                            <p:strVal val="#ppt_x"/>
                                          </p:val>
                                        </p:tav>
                                      </p:tavLst>
                                    </p:anim>
                                    <p:anim calcmode="lin" valueType="num">
                                      <p:cBhvr>
                                        <p:cTn id="9" dur="2000" fill="hold"/>
                                        <p:tgtEl>
                                          <p:spTgt spid="3">
                                            <p:bg/>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16" presetClass="entr" presetSubtype="21" fill="hold" grpId="0" nodeType="after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B6A52A-D6FB-3EE9-4402-29EADA940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8479"/>
            <a:ext cx="12192000" cy="6319519"/>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1"/>
            <a:ext cx="12192000" cy="538479"/>
          </a:xfrm>
          <a:solidFill>
            <a:schemeClr val="accent2">
              <a:lumMod val="75000"/>
            </a:schemeClr>
          </a:solidFill>
          <a:ln w="9525">
            <a:solidFill>
              <a:schemeClr val="tx1"/>
            </a:solidFill>
          </a:ln>
        </p:spPr>
        <p:txBody>
          <a:bodyPr>
            <a:normAutofit fontScale="90000"/>
          </a:bodyPr>
          <a:lstStyle/>
          <a:p>
            <a:r>
              <a:rPr lang="en-US" b="1" dirty="0">
                <a:solidFill>
                  <a:schemeClr val="bg1"/>
                </a:solidFill>
              </a:rPr>
              <a:t>Coarse Aggregate</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7312590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546754" y="471343"/>
            <a:ext cx="11236751" cy="867265"/>
          </a:xfrm>
          <a:solidFill>
            <a:schemeClr val="accent2">
              <a:lumMod val="75000"/>
            </a:schemeClr>
          </a:solidFill>
          <a:ln w="9525">
            <a:solidFill>
              <a:schemeClr val="tx1"/>
            </a:solidFill>
          </a:ln>
        </p:spPr>
        <p:txBody>
          <a:bodyPr>
            <a:normAutofit/>
          </a:bodyPr>
          <a:lstStyle/>
          <a:p>
            <a:r>
              <a:rPr lang="en-US" b="1" dirty="0">
                <a:solidFill>
                  <a:schemeClr val="bg1"/>
                </a:solidFill>
              </a:rPr>
              <a:t>Specification of Coarse Aggregate</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graphicFrame>
        <p:nvGraphicFramePr>
          <p:cNvPr id="7" name="Table 6">
            <a:extLst>
              <a:ext uri="{FF2B5EF4-FFF2-40B4-BE49-F238E27FC236}">
                <a16:creationId xmlns:a16="http://schemas.microsoft.com/office/drawing/2014/main" id="{D4CDCA03-53E8-BE6D-74C9-8C0B881C805F}"/>
              </a:ext>
            </a:extLst>
          </p:cNvPr>
          <p:cNvGraphicFramePr>
            <a:graphicFrameLocks noGrp="1"/>
          </p:cNvGraphicFramePr>
          <p:nvPr/>
        </p:nvGraphicFramePr>
        <p:xfrm>
          <a:off x="546754" y="1691115"/>
          <a:ext cx="11236752" cy="4257198"/>
        </p:xfrm>
        <a:graphic>
          <a:graphicData uri="http://schemas.openxmlformats.org/drawingml/2006/table">
            <a:tbl>
              <a:tblPr firstRow="1" bandRow="1">
                <a:tableStyleId>{5C22544A-7EE6-4342-B048-85BDC9FD1C3A}</a:tableStyleId>
              </a:tblPr>
              <a:tblGrid>
                <a:gridCol w="5005634">
                  <a:extLst>
                    <a:ext uri="{9D8B030D-6E8A-4147-A177-3AD203B41FA5}">
                      <a16:colId xmlns:a16="http://schemas.microsoft.com/office/drawing/2014/main" val="1079399978"/>
                    </a:ext>
                  </a:extLst>
                </a:gridCol>
                <a:gridCol w="6231118">
                  <a:extLst>
                    <a:ext uri="{9D8B030D-6E8A-4147-A177-3AD203B41FA5}">
                      <a16:colId xmlns:a16="http://schemas.microsoft.com/office/drawing/2014/main" val="116148802"/>
                    </a:ext>
                  </a:extLst>
                </a:gridCol>
              </a:tblGrid>
              <a:tr h="495023">
                <a:tc>
                  <a:txBody>
                    <a:bodyPr/>
                    <a:lstStyle/>
                    <a:p>
                      <a:r>
                        <a:rPr lang="en-IN" sz="2400" dirty="0"/>
                        <a:t>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Permissible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3257642"/>
                  </a:ext>
                </a:extLst>
              </a:tr>
              <a:tr h="495023">
                <a:tc>
                  <a:txBody>
                    <a:bodyPr/>
                    <a:lstStyle/>
                    <a:p>
                      <a:r>
                        <a:rPr lang="en-IN" sz="2400" dirty="0"/>
                        <a:t>Material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Crushed stone/gravel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6242754"/>
                  </a:ext>
                </a:extLst>
              </a:tr>
              <a:tr h="495023">
                <a:tc>
                  <a:txBody>
                    <a:bodyPr/>
                    <a:lstStyle/>
                    <a:p>
                      <a:r>
                        <a:rPr lang="en-IN" sz="2400" dirty="0"/>
                        <a:t>Gradation (Combined Aggregates)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As per Table 1500.1 of MoRD-2014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8388792"/>
                  </a:ext>
                </a:extLst>
              </a:tr>
              <a:tr h="495023">
                <a:tc>
                  <a:txBody>
                    <a:bodyPr/>
                    <a:lstStyle/>
                    <a:p>
                      <a:r>
                        <a:rPr lang="en-IN" sz="2400" dirty="0"/>
                        <a:t>Maximum size of Aggregate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25 mm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5659746"/>
                  </a:ext>
                </a:extLst>
              </a:tr>
              <a:tr h="495023">
                <a:tc>
                  <a:txBody>
                    <a:bodyPr/>
                    <a:lstStyle/>
                    <a:p>
                      <a:r>
                        <a:rPr lang="en-IN" sz="2400" dirty="0"/>
                        <a:t>AIV (Aggregate Impact Value)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 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3277114"/>
                  </a:ext>
                </a:extLst>
              </a:tr>
              <a:tr h="495023">
                <a:tc>
                  <a:txBody>
                    <a:bodyPr/>
                    <a:lstStyle/>
                    <a:p>
                      <a:r>
                        <a:rPr lang="en-IN" sz="2400" dirty="0"/>
                        <a:t>Flakiness Index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 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665573"/>
                  </a:ext>
                </a:extLst>
              </a:tr>
              <a:tr h="1287060">
                <a:tc>
                  <a:txBody>
                    <a:bodyPr/>
                    <a:lstStyle/>
                    <a:p>
                      <a:r>
                        <a:rPr lang="en-IN" sz="2400" dirty="0"/>
                        <a:t>Water Absorption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 5% </a:t>
                      </a:r>
                    </a:p>
                    <a:p>
                      <a:r>
                        <a:rPr lang="en-IN" sz="2400" dirty="0"/>
                        <a:t>(if it is more than 3%, aggregate has to be tested for soundness as per IS: 2386 (Part-V)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6744920"/>
                  </a:ext>
                </a:extLst>
              </a:tr>
            </a:tbl>
          </a:graphicData>
        </a:graphic>
      </p:graphicFrame>
    </p:spTree>
    <p:extLst>
      <p:ext uri="{BB962C8B-B14F-4D97-AF65-F5344CB8AC3E}">
        <p14:creationId xmlns:p14="http://schemas.microsoft.com/office/powerpoint/2010/main" val="2539620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471343"/>
            <a:ext cx="12192000" cy="867265"/>
          </a:xfrm>
          <a:solidFill>
            <a:schemeClr val="accent2">
              <a:lumMod val="75000"/>
            </a:schemeClr>
          </a:solidFill>
          <a:ln w="9525">
            <a:solidFill>
              <a:schemeClr val="tx1"/>
            </a:solidFill>
          </a:ln>
        </p:spPr>
        <p:txBody>
          <a:bodyPr>
            <a:normAutofit/>
          </a:bodyPr>
          <a:lstStyle/>
          <a:p>
            <a:r>
              <a:rPr lang="en-US" sz="3600" b="1" dirty="0">
                <a:solidFill>
                  <a:schemeClr val="bg1"/>
                </a:solidFill>
              </a:rPr>
              <a:t>Grading requirement of Coarse Aggregate for nominal mix (1:2:4)</a:t>
            </a:r>
            <a:endParaRPr lang="en-IN" sz="3600"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graphicFrame>
        <p:nvGraphicFramePr>
          <p:cNvPr id="7" name="Table 6">
            <a:extLst>
              <a:ext uri="{FF2B5EF4-FFF2-40B4-BE49-F238E27FC236}">
                <a16:creationId xmlns:a16="http://schemas.microsoft.com/office/drawing/2014/main" id="{D4CDCA03-53E8-BE6D-74C9-8C0B881C805F}"/>
              </a:ext>
            </a:extLst>
          </p:cNvPr>
          <p:cNvGraphicFramePr>
            <a:graphicFrameLocks noGrp="1"/>
          </p:cNvGraphicFramePr>
          <p:nvPr>
            <p:extLst>
              <p:ext uri="{D42A27DB-BD31-4B8C-83A1-F6EECF244321}">
                <p14:modId xmlns:p14="http://schemas.microsoft.com/office/powerpoint/2010/main" val="3787562242"/>
              </p:ext>
            </p:extLst>
          </p:nvPr>
        </p:nvGraphicFramePr>
        <p:xfrm>
          <a:off x="2032000" y="1945640"/>
          <a:ext cx="8127999" cy="32004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871870755"/>
                    </a:ext>
                  </a:extLst>
                </a:gridCol>
                <a:gridCol w="2709333">
                  <a:extLst>
                    <a:ext uri="{9D8B030D-6E8A-4147-A177-3AD203B41FA5}">
                      <a16:colId xmlns:a16="http://schemas.microsoft.com/office/drawing/2014/main" val="1079399978"/>
                    </a:ext>
                  </a:extLst>
                </a:gridCol>
                <a:gridCol w="2709333">
                  <a:extLst>
                    <a:ext uri="{9D8B030D-6E8A-4147-A177-3AD203B41FA5}">
                      <a16:colId xmlns:a16="http://schemas.microsoft.com/office/drawing/2014/main" val="116148802"/>
                    </a:ext>
                  </a:extLst>
                </a:gridCol>
              </a:tblGrid>
              <a:tr h="370840">
                <a:tc rowSpan="2">
                  <a:txBody>
                    <a:bodyPr/>
                    <a:lstStyle/>
                    <a:p>
                      <a:r>
                        <a:rPr lang="en-IN" sz="2400" dirty="0"/>
                        <a:t>IS Sieve Size</a:t>
                      </a:r>
                    </a:p>
                  </a:txBody>
                  <a:tcPr/>
                </a:tc>
                <a:tc gridSpan="2">
                  <a:txBody>
                    <a:bodyPr/>
                    <a:lstStyle/>
                    <a:p>
                      <a:pPr algn="ctr"/>
                      <a:r>
                        <a:rPr lang="en-IN" sz="2400" dirty="0"/>
                        <a:t>% Passing</a:t>
                      </a:r>
                    </a:p>
                  </a:txBody>
                  <a:tcPr/>
                </a:tc>
                <a:tc hMerge="1">
                  <a:txBody>
                    <a:bodyPr/>
                    <a:lstStyle/>
                    <a:p>
                      <a:endParaRPr lang="en-IN" dirty="0"/>
                    </a:p>
                  </a:txBody>
                  <a:tcPr/>
                </a:tc>
                <a:extLst>
                  <a:ext uri="{0D108BD9-81ED-4DB2-BD59-A6C34878D82A}">
                    <a16:rowId xmlns:a16="http://schemas.microsoft.com/office/drawing/2014/main" val="1143484416"/>
                  </a:ext>
                </a:extLst>
              </a:tr>
              <a:tr h="370840">
                <a:tc vMerge="1">
                  <a:txBody>
                    <a:bodyPr/>
                    <a:lstStyle/>
                    <a:p>
                      <a:endParaRPr dirty="0"/>
                    </a:p>
                  </a:txBody>
                  <a:tcPr/>
                </a:tc>
                <a:tc>
                  <a:txBody>
                    <a:bodyPr/>
                    <a:lstStyle/>
                    <a:p>
                      <a:r>
                        <a:rPr lang="en-IN" sz="2400" dirty="0"/>
                        <a:t>20 mm</a:t>
                      </a:r>
                    </a:p>
                  </a:txBody>
                  <a:tcPr>
                    <a:solidFill>
                      <a:schemeClr val="accent5">
                        <a:lumMod val="60000"/>
                        <a:lumOff val="40000"/>
                      </a:schemeClr>
                    </a:solidFill>
                  </a:tcPr>
                </a:tc>
                <a:tc>
                  <a:txBody>
                    <a:bodyPr/>
                    <a:lstStyle/>
                    <a:p>
                      <a:r>
                        <a:rPr lang="en-IN" sz="2400" dirty="0"/>
                        <a:t>12 mm</a:t>
                      </a:r>
                    </a:p>
                  </a:txBody>
                  <a:tcPr>
                    <a:solidFill>
                      <a:schemeClr val="accent5">
                        <a:lumMod val="60000"/>
                        <a:lumOff val="40000"/>
                      </a:schemeClr>
                    </a:solidFill>
                  </a:tcPr>
                </a:tc>
                <a:extLst>
                  <a:ext uri="{0D108BD9-81ED-4DB2-BD59-A6C34878D82A}">
                    <a16:rowId xmlns:a16="http://schemas.microsoft.com/office/drawing/2014/main" val="903257642"/>
                  </a:ext>
                </a:extLst>
              </a:tr>
              <a:tr h="370840">
                <a:tc>
                  <a:txBody>
                    <a:bodyPr/>
                    <a:lstStyle/>
                    <a:p>
                      <a:r>
                        <a:rPr lang="en-IN" sz="2400" dirty="0"/>
                        <a:t>40 mm</a:t>
                      </a:r>
                    </a:p>
                  </a:txBody>
                  <a:tcPr/>
                </a:tc>
                <a:tc>
                  <a:txBody>
                    <a:bodyPr/>
                    <a:lstStyle/>
                    <a:p>
                      <a:r>
                        <a:rPr lang="en-IN" sz="2400" dirty="0"/>
                        <a:t>100</a:t>
                      </a:r>
                    </a:p>
                  </a:txBody>
                  <a:tcPr/>
                </a:tc>
                <a:tc>
                  <a:txBody>
                    <a:bodyPr/>
                    <a:lstStyle/>
                    <a:p>
                      <a:r>
                        <a:rPr lang="en-IN" sz="2400" dirty="0"/>
                        <a:t>-</a:t>
                      </a:r>
                    </a:p>
                  </a:txBody>
                  <a:tcPr/>
                </a:tc>
                <a:extLst>
                  <a:ext uri="{0D108BD9-81ED-4DB2-BD59-A6C34878D82A}">
                    <a16:rowId xmlns:a16="http://schemas.microsoft.com/office/drawing/2014/main" val="3966242754"/>
                  </a:ext>
                </a:extLst>
              </a:tr>
              <a:tr h="370840">
                <a:tc>
                  <a:txBody>
                    <a:bodyPr/>
                    <a:lstStyle/>
                    <a:p>
                      <a:r>
                        <a:rPr lang="en-IN" sz="2400" dirty="0"/>
                        <a:t>20 mm</a:t>
                      </a:r>
                    </a:p>
                  </a:txBody>
                  <a:tcPr/>
                </a:tc>
                <a:tc>
                  <a:txBody>
                    <a:bodyPr/>
                    <a:lstStyle/>
                    <a:p>
                      <a:r>
                        <a:rPr lang="en-IN" sz="2400" dirty="0"/>
                        <a:t>95 - 100</a:t>
                      </a:r>
                    </a:p>
                  </a:txBody>
                  <a:tcPr/>
                </a:tc>
                <a:tc>
                  <a:txBody>
                    <a:bodyPr/>
                    <a:lstStyle/>
                    <a:p>
                      <a:r>
                        <a:rPr lang="en-IN" sz="2400" dirty="0"/>
                        <a:t>100</a:t>
                      </a:r>
                    </a:p>
                  </a:txBody>
                  <a:tcPr/>
                </a:tc>
                <a:extLst>
                  <a:ext uri="{0D108BD9-81ED-4DB2-BD59-A6C34878D82A}">
                    <a16:rowId xmlns:a16="http://schemas.microsoft.com/office/drawing/2014/main" val="3005659746"/>
                  </a:ext>
                </a:extLst>
              </a:tr>
              <a:tr h="370840">
                <a:tc>
                  <a:txBody>
                    <a:bodyPr/>
                    <a:lstStyle/>
                    <a:p>
                      <a:r>
                        <a:rPr lang="en-IN" sz="2400" dirty="0"/>
                        <a:t>12.5 mm</a:t>
                      </a:r>
                    </a:p>
                  </a:txBody>
                  <a:tcPr/>
                </a:tc>
                <a:tc>
                  <a:txBody>
                    <a:bodyPr/>
                    <a:lstStyle/>
                    <a:p>
                      <a:r>
                        <a:rPr lang="en-IN" sz="2400" dirty="0"/>
                        <a:t>-</a:t>
                      </a:r>
                    </a:p>
                  </a:txBody>
                  <a:tcPr/>
                </a:tc>
                <a:tc>
                  <a:txBody>
                    <a:bodyPr/>
                    <a:lstStyle/>
                    <a:p>
                      <a:r>
                        <a:rPr lang="en-IN" sz="2400" dirty="0"/>
                        <a:t>90 - 100</a:t>
                      </a:r>
                    </a:p>
                  </a:txBody>
                  <a:tcPr/>
                </a:tc>
                <a:extLst>
                  <a:ext uri="{0D108BD9-81ED-4DB2-BD59-A6C34878D82A}">
                    <a16:rowId xmlns:a16="http://schemas.microsoft.com/office/drawing/2014/main" val="1393277114"/>
                  </a:ext>
                </a:extLst>
              </a:tr>
              <a:tr h="370840">
                <a:tc>
                  <a:txBody>
                    <a:bodyPr/>
                    <a:lstStyle/>
                    <a:p>
                      <a:r>
                        <a:rPr lang="en-IN" sz="2400" dirty="0"/>
                        <a:t>10 mm</a:t>
                      </a:r>
                    </a:p>
                  </a:txBody>
                  <a:tcPr/>
                </a:tc>
                <a:tc>
                  <a:txBody>
                    <a:bodyPr/>
                    <a:lstStyle/>
                    <a:p>
                      <a:r>
                        <a:rPr lang="en-IN" sz="2400" dirty="0"/>
                        <a:t>25 - 55</a:t>
                      </a:r>
                    </a:p>
                  </a:txBody>
                  <a:tcPr/>
                </a:tc>
                <a:tc>
                  <a:txBody>
                    <a:bodyPr/>
                    <a:lstStyle/>
                    <a:p>
                      <a:r>
                        <a:rPr lang="en-IN" sz="2400" dirty="0"/>
                        <a:t>40 - 85</a:t>
                      </a:r>
                    </a:p>
                  </a:txBody>
                  <a:tcPr/>
                </a:tc>
                <a:extLst>
                  <a:ext uri="{0D108BD9-81ED-4DB2-BD59-A6C34878D82A}">
                    <a16:rowId xmlns:a16="http://schemas.microsoft.com/office/drawing/2014/main" val="254665573"/>
                  </a:ext>
                </a:extLst>
              </a:tr>
              <a:tr h="370840">
                <a:tc>
                  <a:txBody>
                    <a:bodyPr/>
                    <a:lstStyle/>
                    <a:p>
                      <a:r>
                        <a:rPr lang="en-IN" sz="2400" dirty="0"/>
                        <a:t>4.75 mm</a:t>
                      </a:r>
                    </a:p>
                  </a:txBody>
                  <a:tcPr/>
                </a:tc>
                <a:tc>
                  <a:txBody>
                    <a:bodyPr/>
                    <a:lstStyle/>
                    <a:p>
                      <a:r>
                        <a:rPr lang="en-IN" sz="2400" dirty="0"/>
                        <a:t>0 - 10</a:t>
                      </a:r>
                    </a:p>
                  </a:txBody>
                  <a:tcPr/>
                </a:tc>
                <a:tc>
                  <a:txBody>
                    <a:bodyPr/>
                    <a:lstStyle/>
                    <a:p>
                      <a:r>
                        <a:rPr lang="en-IN" sz="2400" dirty="0"/>
                        <a:t>0 - 10</a:t>
                      </a:r>
                    </a:p>
                  </a:txBody>
                  <a:tcPr/>
                </a:tc>
                <a:extLst>
                  <a:ext uri="{0D108BD9-81ED-4DB2-BD59-A6C34878D82A}">
                    <a16:rowId xmlns:a16="http://schemas.microsoft.com/office/drawing/2014/main" val="676744920"/>
                  </a:ext>
                </a:extLst>
              </a:tr>
            </a:tbl>
          </a:graphicData>
        </a:graphic>
      </p:graphicFrame>
    </p:spTree>
    <p:extLst>
      <p:ext uri="{BB962C8B-B14F-4D97-AF65-F5344CB8AC3E}">
        <p14:creationId xmlns:p14="http://schemas.microsoft.com/office/powerpoint/2010/main" val="17221030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1272618" y="471343"/>
            <a:ext cx="10159998" cy="867265"/>
          </a:xfrm>
          <a:solidFill>
            <a:schemeClr val="accent2">
              <a:lumMod val="75000"/>
            </a:schemeClr>
          </a:solidFill>
          <a:ln w="9525">
            <a:solidFill>
              <a:schemeClr val="tx1"/>
            </a:solidFill>
          </a:ln>
        </p:spPr>
        <p:txBody>
          <a:bodyPr>
            <a:normAutofit/>
          </a:bodyPr>
          <a:lstStyle/>
          <a:p>
            <a:r>
              <a:rPr lang="en-US" sz="3600" b="1" dirty="0">
                <a:solidFill>
                  <a:schemeClr val="bg1"/>
                </a:solidFill>
              </a:rPr>
              <a:t>Grading requirement of Combined Aggregate </a:t>
            </a:r>
            <a:endParaRPr lang="en-IN" sz="3600"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graphicFrame>
        <p:nvGraphicFramePr>
          <p:cNvPr id="7" name="Table 6">
            <a:extLst>
              <a:ext uri="{FF2B5EF4-FFF2-40B4-BE49-F238E27FC236}">
                <a16:creationId xmlns:a16="http://schemas.microsoft.com/office/drawing/2014/main" id="{D4CDCA03-53E8-BE6D-74C9-8C0B881C805F}"/>
              </a:ext>
            </a:extLst>
          </p:cNvPr>
          <p:cNvGraphicFramePr>
            <a:graphicFrameLocks noGrp="1"/>
          </p:cNvGraphicFramePr>
          <p:nvPr>
            <p:extLst>
              <p:ext uri="{D42A27DB-BD31-4B8C-83A1-F6EECF244321}">
                <p14:modId xmlns:p14="http://schemas.microsoft.com/office/powerpoint/2010/main" val="474441051"/>
              </p:ext>
            </p:extLst>
          </p:nvPr>
        </p:nvGraphicFramePr>
        <p:xfrm>
          <a:off x="1272618" y="1709971"/>
          <a:ext cx="10159998" cy="4572000"/>
        </p:xfrm>
        <a:graphic>
          <a:graphicData uri="http://schemas.openxmlformats.org/drawingml/2006/table">
            <a:tbl>
              <a:tblPr firstRow="1" bandRow="1">
                <a:tableStyleId>{5C22544A-7EE6-4342-B048-85BDC9FD1C3A}</a:tableStyleId>
              </a:tblPr>
              <a:tblGrid>
                <a:gridCol w="2017336">
                  <a:extLst>
                    <a:ext uri="{9D8B030D-6E8A-4147-A177-3AD203B41FA5}">
                      <a16:colId xmlns:a16="http://schemas.microsoft.com/office/drawing/2014/main" val="3871870755"/>
                    </a:ext>
                  </a:extLst>
                </a:gridCol>
                <a:gridCol w="3987538">
                  <a:extLst>
                    <a:ext uri="{9D8B030D-6E8A-4147-A177-3AD203B41FA5}">
                      <a16:colId xmlns:a16="http://schemas.microsoft.com/office/drawing/2014/main" val="1079399978"/>
                    </a:ext>
                  </a:extLst>
                </a:gridCol>
                <a:gridCol w="4155124">
                  <a:extLst>
                    <a:ext uri="{9D8B030D-6E8A-4147-A177-3AD203B41FA5}">
                      <a16:colId xmlns:a16="http://schemas.microsoft.com/office/drawing/2014/main" val="116148802"/>
                    </a:ext>
                  </a:extLst>
                </a:gridCol>
              </a:tblGrid>
              <a:tr h="370840">
                <a:tc rowSpan="2">
                  <a:txBody>
                    <a:bodyPr/>
                    <a:lstStyle/>
                    <a:p>
                      <a:r>
                        <a:rPr lang="en-IN" sz="2400" dirty="0"/>
                        <a:t>IS Sieve Size</a:t>
                      </a:r>
                    </a:p>
                  </a:txBody>
                  <a:tcPr/>
                </a:tc>
                <a:tc gridSpan="2">
                  <a:txBody>
                    <a:bodyPr/>
                    <a:lstStyle/>
                    <a:p>
                      <a:pPr algn="ctr"/>
                      <a:r>
                        <a:rPr lang="en-IN" sz="2400" dirty="0"/>
                        <a:t>% Passing</a:t>
                      </a:r>
                    </a:p>
                  </a:txBody>
                  <a:tcPr/>
                </a:tc>
                <a:tc hMerge="1">
                  <a:txBody>
                    <a:bodyPr/>
                    <a:lstStyle/>
                    <a:p>
                      <a:endParaRPr lang="en-IN" dirty="0"/>
                    </a:p>
                  </a:txBody>
                  <a:tcPr/>
                </a:tc>
                <a:extLst>
                  <a:ext uri="{0D108BD9-81ED-4DB2-BD59-A6C34878D82A}">
                    <a16:rowId xmlns:a16="http://schemas.microsoft.com/office/drawing/2014/main" val="1143484416"/>
                  </a:ext>
                </a:extLst>
              </a:tr>
              <a:tr h="370840">
                <a:tc vMerge="1">
                  <a:txBody>
                    <a:bodyPr/>
                    <a:lstStyle/>
                    <a:p>
                      <a:endParaRPr dirty="0"/>
                    </a:p>
                  </a:txBody>
                  <a:tcPr/>
                </a:tc>
                <a:tc>
                  <a:txBody>
                    <a:bodyPr/>
                    <a:lstStyle/>
                    <a:p>
                      <a:r>
                        <a:rPr lang="en-IN" sz="2400" dirty="0"/>
                        <a:t>Table 1500.1 of </a:t>
                      </a:r>
                      <a:r>
                        <a:rPr lang="en-IN" sz="2400" dirty="0" err="1"/>
                        <a:t>MoRD</a:t>
                      </a:r>
                      <a:r>
                        <a:rPr lang="en-IN" sz="2400" dirty="0"/>
                        <a:t> (2014)</a:t>
                      </a:r>
                    </a:p>
                  </a:txBody>
                  <a:tcPr>
                    <a:solidFill>
                      <a:schemeClr val="accent5">
                        <a:lumMod val="60000"/>
                        <a:lumOff val="40000"/>
                      </a:schemeClr>
                    </a:solidFill>
                  </a:tcPr>
                </a:tc>
                <a:tc>
                  <a:txBody>
                    <a:bodyPr/>
                    <a:lstStyle/>
                    <a:p>
                      <a:r>
                        <a:rPr lang="en-IN" sz="2400" dirty="0"/>
                        <a:t>Table 6.2 of IRC-SP-62 (2014)</a:t>
                      </a:r>
                    </a:p>
                  </a:txBody>
                  <a:tcPr>
                    <a:solidFill>
                      <a:schemeClr val="accent5">
                        <a:lumMod val="60000"/>
                        <a:lumOff val="40000"/>
                      </a:schemeClr>
                    </a:solidFill>
                  </a:tcPr>
                </a:tc>
                <a:extLst>
                  <a:ext uri="{0D108BD9-81ED-4DB2-BD59-A6C34878D82A}">
                    <a16:rowId xmlns:a16="http://schemas.microsoft.com/office/drawing/2014/main" val="903257642"/>
                  </a:ext>
                </a:extLst>
              </a:tr>
              <a:tr h="370840">
                <a:tc>
                  <a:txBody>
                    <a:bodyPr/>
                    <a:lstStyle/>
                    <a:p>
                      <a:r>
                        <a:rPr lang="en-IN" sz="2400" dirty="0"/>
                        <a:t>31.5 mm</a:t>
                      </a:r>
                    </a:p>
                  </a:txBody>
                  <a:tcPr/>
                </a:tc>
                <a:tc>
                  <a:txBody>
                    <a:bodyPr/>
                    <a:lstStyle/>
                    <a:p>
                      <a:r>
                        <a:rPr lang="en-IN" sz="2400" dirty="0"/>
                        <a:t>100</a:t>
                      </a:r>
                    </a:p>
                  </a:txBody>
                  <a:tcPr/>
                </a:tc>
                <a:tc>
                  <a:txBody>
                    <a:bodyPr/>
                    <a:lstStyle/>
                    <a:p>
                      <a:r>
                        <a:rPr lang="en-IN" sz="2400" dirty="0"/>
                        <a:t>-</a:t>
                      </a:r>
                    </a:p>
                  </a:txBody>
                  <a:tcPr/>
                </a:tc>
                <a:extLst>
                  <a:ext uri="{0D108BD9-81ED-4DB2-BD59-A6C34878D82A}">
                    <a16:rowId xmlns:a16="http://schemas.microsoft.com/office/drawing/2014/main" val="3966242754"/>
                  </a:ext>
                </a:extLst>
              </a:tr>
              <a:tr h="370840">
                <a:tc>
                  <a:txBody>
                    <a:bodyPr/>
                    <a:lstStyle/>
                    <a:p>
                      <a:r>
                        <a:rPr lang="en-IN" sz="2400" dirty="0"/>
                        <a:t>26.5 mm</a:t>
                      </a:r>
                    </a:p>
                  </a:txBody>
                  <a:tcPr/>
                </a:tc>
                <a:tc>
                  <a:txBody>
                    <a:bodyPr/>
                    <a:lstStyle/>
                    <a:p>
                      <a:r>
                        <a:rPr lang="en-IN" sz="2400" dirty="0"/>
                        <a:t>85 - 95</a:t>
                      </a:r>
                    </a:p>
                  </a:txBody>
                  <a:tcPr/>
                </a:tc>
                <a:tc>
                  <a:txBody>
                    <a:bodyPr/>
                    <a:lstStyle/>
                    <a:p>
                      <a:r>
                        <a:rPr lang="en-IN" sz="2400" dirty="0"/>
                        <a:t>100</a:t>
                      </a:r>
                    </a:p>
                  </a:txBody>
                  <a:tcPr/>
                </a:tc>
                <a:extLst>
                  <a:ext uri="{0D108BD9-81ED-4DB2-BD59-A6C34878D82A}">
                    <a16:rowId xmlns:a16="http://schemas.microsoft.com/office/drawing/2014/main" val="3005659746"/>
                  </a:ext>
                </a:extLst>
              </a:tr>
              <a:tr h="370840">
                <a:tc>
                  <a:txBody>
                    <a:bodyPr/>
                    <a:lstStyle/>
                    <a:p>
                      <a:r>
                        <a:rPr lang="en-IN" sz="2400" dirty="0"/>
                        <a:t>19 mm</a:t>
                      </a:r>
                    </a:p>
                  </a:txBody>
                  <a:tcPr/>
                </a:tc>
                <a:tc>
                  <a:txBody>
                    <a:bodyPr/>
                    <a:lstStyle/>
                    <a:p>
                      <a:r>
                        <a:rPr lang="en-IN" sz="2400" dirty="0"/>
                        <a:t>68 - 88</a:t>
                      </a:r>
                    </a:p>
                  </a:txBody>
                  <a:tcPr/>
                </a:tc>
                <a:tc>
                  <a:txBody>
                    <a:bodyPr/>
                    <a:lstStyle/>
                    <a:p>
                      <a:r>
                        <a:rPr lang="en-IN" sz="2400" dirty="0"/>
                        <a:t>80 - 100</a:t>
                      </a:r>
                    </a:p>
                  </a:txBody>
                  <a:tcPr/>
                </a:tc>
                <a:extLst>
                  <a:ext uri="{0D108BD9-81ED-4DB2-BD59-A6C34878D82A}">
                    <a16:rowId xmlns:a16="http://schemas.microsoft.com/office/drawing/2014/main" val="1393277114"/>
                  </a:ext>
                </a:extLst>
              </a:tr>
              <a:tr h="370840">
                <a:tc>
                  <a:txBody>
                    <a:bodyPr/>
                    <a:lstStyle/>
                    <a:p>
                      <a:r>
                        <a:rPr lang="en-IN" sz="2400" dirty="0"/>
                        <a:t>9.5 mm</a:t>
                      </a:r>
                    </a:p>
                  </a:txBody>
                  <a:tcPr/>
                </a:tc>
                <a:tc>
                  <a:txBody>
                    <a:bodyPr/>
                    <a:lstStyle/>
                    <a:p>
                      <a:r>
                        <a:rPr lang="en-IN" sz="2400" dirty="0"/>
                        <a:t>45 - 65</a:t>
                      </a:r>
                    </a:p>
                  </a:txBody>
                  <a:tcPr/>
                </a:tc>
                <a:tc>
                  <a:txBody>
                    <a:bodyPr/>
                    <a:lstStyle/>
                    <a:p>
                      <a:r>
                        <a:rPr lang="en-IN" sz="2400" dirty="0"/>
                        <a:t>55 - 75</a:t>
                      </a:r>
                    </a:p>
                  </a:txBody>
                  <a:tcPr/>
                </a:tc>
                <a:extLst>
                  <a:ext uri="{0D108BD9-81ED-4DB2-BD59-A6C34878D82A}">
                    <a16:rowId xmlns:a16="http://schemas.microsoft.com/office/drawing/2014/main" val="254665573"/>
                  </a:ext>
                </a:extLst>
              </a:tr>
              <a:tr h="370840">
                <a:tc>
                  <a:txBody>
                    <a:bodyPr/>
                    <a:lstStyle/>
                    <a:p>
                      <a:r>
                        <a:rPr lang="en-IN" sz="2400" dirty="0"/>
                        <a:t>4.75 mm</a:t>
                      </a:r>
                    </a:p>
                  </a:txBody>
                  <a:tcPr/>
                </a:tc>
                <a:tc>
                  <a:txBody>
                    <a:bodyPr/>
                    <a:lstStyle/>
                    <a:p>
                      <a:r>
                        <a:rPr lang="en-IN" sz="2400" dirty="0"/>
                        <a:t>30 - 55</a:t>
                      </a:r>
                    </a:p>
                  </a:txBody>
                  <a:tcPr/>
                </a:tc>
                <a:tc>
                  <a:txBody>
                    <a:bodyPr/>
                    <a:lstStyle/>
                    <a:p>
                      <a:r>
                        <a:rPr lang="en-IN" sz="2400" dirty="0"/>
                        <a:t>35 - 60</a:t>
                      </a:r>
                    </a:p>
                  </a:txBody>
                  <a:tcPr/>
                </a:tc>
                <a:extLst>
                  <a:ext uri="{0D108BD9-81ED-4DB2-BD59-A6C34878D82A}">
                    <a16:rowId xmlns:a16="http://schemas.microsoft.com/office/drawing/2014/main" val="676744920"/>
                  </a:ext>
                </a:extLst>
              </a:tr>
              <a:tr h="370840">
                <a:tc>
                  <a:txBody>
                    <a:bodyPr/>
                    <a:lstStyle/>
                    <a:p>
                      <a:r>
                        <a:rPr lang="en-IN" sz="2400" dirty="0"/>
                        <a:t>600 </a:t>
                      </a:r>
                      <a:r>
                        <a:rPr lang="el-GR" sz="2400" dirty="0"/>
                        <a:t>μ</a:t>
                      </a:r>
                      <a:endParaRPr lang="en-IN" sz="2400" dirty="0"/>
                    </a:p>
                  </a:txBody>
                  <a:tcPr/>
                </a:tc>
                <a:tc>
                  <a:txBody>
                    <a:bodyPr/>
                    <a:lstStyle/>
                    <a:p>
                      <a:r>
                        <a:rPr lang="en-IN" sz="2400" dirty="0"/>
                        <a:t>8 - 30</a:t>
                      </a:r>
                    </a:p>
                  </a:txBody>
                  <a:tcPr/>
                </a:tc>
                <a:tc>
                  <a:txBody>
                    <a:bodyPr/>
                    <a:lstStyle/>
                    <a:p>
                      <a:r>
                        <a:rPr lang="en-IN" sz="2400" dirty="0"/>
                        <a:t>10 - 35</a:t>
                      </a:r>
                    </a:p>
                  </a:txBody>
                  <a:tcPr/>
                </a:tc>
                <a:extLst>
                  <a:ext uri="{0D108BD9-81ED-4DB2-BD59-A6C34878D82A}">
                    <a16:rowId xmlns:a16="http://schemas.microsoft.com/office/drawing/2014/main" val="1044993815"/>
                  </a:ext>
                </a:extLst>
              </a:tr>
              <a:tr h="370840">
                <a:tc>
                  <a:txBody>
                    <a:bodyPr/>
                    <a:lstStyle/>
                    <a:p>
                      <a:r>
                        <a:rPr lang="en-IN" sz="2400" dirty="0"/>
                        <a:t>150 </a:t>
                      </a:r>
                      <a:r>
                        <a:rPr lang="el-GR" sz="2400" dirty="0"/>
                        <a:t>μ</a:t>
                      </a:r>
                      <a:endParaRPr lang="en-IN" sz="2400" dirty="0"/>
                    </a:p>
                  </a:txBody>
                  <a:tcPr/>
                </a:tc>
                <a:tc>
                  <a:txBody>
                    <a:bodyPr/>
                    <a:lstStyle/>
                    <a:p>
                      <a:r>
                        <a:rPr lang="en-IN" sz="2400" dirty="0"/>
                        <a:t>5 - 15</a:t>
                      </a:r>
                    </a:p>
                  </a:txBody>
                  <a:tcPr/>
                </a:tc>
                <a:tc>
                  <a:txBody>
                    <a:bodyPr/>
                    <a:lstStyle/>
                    <a:p>
                      <a:r>
                        <a:rPr lang="en-IN" sz="2400" dirty="0"/>
                        <a:t>-</a:t>
                      </a:r>
                    </a:p>
                  </a:txBody>
                  <a:tcPr/>
                </a:tc>
                <a:extLst>
                  <a:ext uri="{0D108BD9-81ED-4DB2-BD59-A6C34878D82A}">
                    <a16:rowId xmlns:a16="http://schemas.microsoft.com/office/drawing/2014/main" val="3626142840"/>
                  </a:ext>
                </a:extLst>
              </a:tr>
              <a:tr h="370840">
                <a:tc>
                  <a:txBody>
                    <a:bodyPr/>
                    <a:lstStyle/>
                    <a:p>
                      <a:r>
                        <a:rPr lang="en-IN" sz="2400" dirty="0"/>
                        <a:t>75 </a:t>
                      </a:r>
                      <a:r>
                        <a:rPr lang="el-GR" sz="2400" dirty="0"/>
                        <a:t>μ</a:t>
                      </a:r>
                      <a:endParaRPr lang="en-IN" sz="2400" dirty="0"/>
                    </a:p>
                  </a:txBody>
                  <a:tcPr/>
                </a:tc>
                <a:tc>
                  <a:txBody>
                    <a:bodyPr/>
                    <a:lstStyle/>
                    <a:p>
                      <a:r>
                        <a:rPr lang="en-IN" sz="2400" dirty="0"/>
                        <a:t>0 - 5</a:t>
                      </a:r>
                    </a:p>
                  </a:txBody>
                  <a:tcPr/>
                </a:tc>
                <a:tc>
                  <a:txBody>
                    <a:bodyPr/>
                    <a:lstStyle/>
                    <a:p>
                      <a:r>
                        <a:rPr lang="en-IN" sz="2400" dirty="0"/>
                        <a:t>0 - 8</a:t>
                      </a:r>
                    </a:p>
                  </a:txBody>
                  <a:tcPr/>
                </a:tc>
                <a:extLst>
                  <a:ext uri="{0D108BD9-81ED-4DB2-BD59-A6C34878D82A}">
                    <a16:rowId xmlns:a16="http://schemas.microsoft.com/office/drawing/2014/main" val="2876851230"/>
                  </a:ext>
                </a:extLst>
              </a:tr>
            </a:tbl>
          </a:graphicData>
        </a:graphic>
      </p:graphicFrame>
    </p:spTree>
    <p:extLst>
      <p:ext uri="{BB962C8B-B14F-4D97-AF65-F5344CB8AC3E}">
        <p14:creationId xmlns:p14="http://schemas.microsoft.com/office/powerpoint/2010/main" val="27277284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546754" y="471343"/>
            <a:ext cx="11236751" cy="867265"/>
          </a:xfrm>
          <a:solidFill>
            <a:schemeClr val="accent2">
              <a:lumMod val="75000"/>
            </a:schemeClr>
          </a:solidFill>
          <a:ln w="9525">
            <a:solidFill>
              <a:schemeClr val="tx1"/>
            </a:solidFill>
          </a:ln>
        </p:spPr>
        <p:txBody>
          <a:bodyPr>
            <a:normAutofit/>
          </a:bodyPr>
          <a:lstStyle/>
          <a:p>
            <a:r>
              <a:rPr lang="en-US" b="1" dirty="0">
                <a:solidFill>
                  <a:schemeClr val="bg1"/>
                </a:solidFill>
              </a:rPr>
              <a:t>Specification of Fine Aggregates</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graphicFrame>
        <p:nvGraphicFramePr>
          <p:cNvPr id="7" name="Table 6">
            <a:extLst>
              <a:ext uri="{FF2B5EF4-FFF2-40B4-BE49-F238E27FC236}">
                <a16:creationId xmlns:a16="http://schemas.microsoft.com/office/drawing/2014/main" id="{D4CDCA03-53E8-BE6D-74C9-8C0B881C805F}"/>
              </a:ext>
            </a:extLst>
          </p:cNvPr>
          <p:cNvGraphicFramePr>
            <a:graphicFrameLocks noGrp="1"/>
          </p:cNvGraphicFramePr>
          <p:nvPr>
            <p:extLst>
              <p:ext uri="{D42A27DB-BD31-4B8C-83A1-F6EECF244321}">
                <p14:modId xmlns:p14="http://schemas.microsoft.com/office/powerpoint/2010/main" val="2255101969"/>
              </p:ext>
            </p:extLst>
          </p:nvPr>
        </p:nvGraphicFramePr>
        <p:xfrm>
          <a:off x="536149" y="2096468"/>
          <a:ext cx="11247355" cy="3626012"/>
        </p:xfrm>
        <a:graphic>
          <a:graphicData uri="http://schemas.openxmlformats.org/drawingml/2006/table">
            <a:tbl>
              <a:tblPr firstRow="1" bandRow="1">
                <a:tableStyleId>{5C22544A-7EE6-4342-B048-85BDC9FD1C3A}</a:tableStyleId>
              </a:tblPr>
              <a:tblGrid>
                <a:gridCol w="3441962">
                  <a:extLst>
                    <a:ext uri="{9D8B030D-6E8A-4147-A177-3AD203B41FA5}">
                      <a16:colId xmlns:a16="http://schemas.microsoft.com/office/drawing/2014/main" val="1079399978"/>
                    </a:ext>
                  </a:extLst>
                </a:gridCol>
                <a:gridCol w="1636019">
                  <a:extLst>
                    <a:ext uri="{9D8B030D-6E8A-4147-A177-3AD203B41FA5}">
                      <a16:colId xmlns:a16="http://schemas.microsoft.com/office/drawing/2014/main" val="116148802"/>
                    </a:ext>
                  </a:extLst>
                </a:gridCol>
                <a:gridCol w="2879421">
                  <a:extLst>
                    <a:ext uri="{9D8B030D-6E8A-4147-A177-3AD203B41FA5}">
                      <a16:colId xmlns:a16="http://schemas.microsoft.com/office/drawing/2014/main" val="810918000"/>
                    </a:ext>
                  </a:extLst>
                </a:gridCol>
                <a:gridCol w="3289953">
                  <a:extLst>
                    <a:ext uri="{9D8B030D-6E8A-4147-A177-3AD203B41FA5}">
                      <a16:colId xmlns:a16="http://schemas.microsoft.com/office/drawing/2014/main" val="2333039654"/>
                    </a:ext>
                  </a:extLst>
                </a:gridCol>
              </a:tblGrid>
              <a:tr h="495023">
                <a:tc rowSpan="2">
                  <a:txBody>
                    <a:bodyPr/>
                    <a:lstStyle/>
                    <a:p>
                      <a:r>
                        <a:rPr lang="en-IN" sz="2400" dirty="0"/>
                        <a:t>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IN" sz="2400" dirty="0"/>
                        <a:t>Permissible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lnL w="12700" cap="flat" cmpd="sng" algn="ctr">
                      <a:solidFill>
                        <a:schemeClr val="tx1"/>
                      </a:solidFill>
                      <a:prstDash val="solid"/>
                      <a:round/>
                      <a:headEnd type="none" w="med" len="med"/>
                      <a:tailEnd type="none" w="med" len="med"/>
                    </a:lnL>
                  </a:tcPr>
                </a:tc>
                <a:tc hMerge="1">
                  <a:txBody>
                    <a:bodyPr/>
                    <a:lstStyle/>
                    <a:p>
                      <a:pPr algn="ct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3257642"/>
                  </a:ext>
                </a:extLst>
              </a:tr>
              <a:tr h="495023">
                <a:tc vMerge="1">
                  <a:txBody>
                    <a:bodyPr/>
                    <a:lstStyle/>
                    <a:p>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Natural Sand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Crushed Stone Sand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Blend of Natural &amp; Crushed Stone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4975835"/>
                  </a:ext>
                </a:extLst>
              </a:tr>
              <a:tr h="495023">
                <a:tc>
                  <a:txBody>
                    <a:bodyPr/>
                    <a:lstStyle/>
                    <a:p>
                      <a:r>
                        <a:rPr lang="en-IN" sz="2400" dirty="0"/>
                        <a:t>Clay 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IN" sz="2400" dirty="0"/>
                        <a:t>≤ 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6242754"/>
                  </a:ext>
                </a:extLst>
              </a:tr>
              <a:tr h="495023">
                <a:tc>
                  <a:txBody>
                    <a:bodyPr/>
                    <a:lstStyle/>
                    <a:p>
                      <a:r>
                        <a:rPr lang="en-IN" sz="2400" dirty="0"/>
                        <a:t>Coal &amp; Lignite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IN" sz="2400" dirty="0"/>
                        <a:t>≤ 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lnL w="12700" cap="flat" cmpd="sng" algn="ctr">
                      <a:solidFill>
                        <a:schemeClr val="tx1"/>
                      </a:solidFill>
                      <a:prstDash val="solid"/>
                      <a:round/>
                      <a:headEnd type="none" w="med" len="med"/>
                      <a:tailEnd type="none" w="med" len="med"/>
                    </a:lnL>
                  </a:tcPr>
                </a:tc>
                <a:tc hMerge="1">
                  <a:txBody>
                    <a:bodyPr/>
                    <a:lstStyle/>
                    <a:p>
                      <a:pPr algn="ct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8388792"/>
                  </a:ext>
                </a:extLst>
              </a:tr>
              <a:tr h="495023">
                <a:tc>
                  <a:txBody>
                    <a:bodyPr/>
                    <a:lstStyle/>
                    <a:p>
                      <a:r>
                        <a:rPr lang="en-IN" sz="2400" dirty="0"/>
                        <a:t>Material finer than 75 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 12 % (15% in exceptional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a:t>≤ 8%</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5659746"/>
                  </a:ext>
                </a:extLst>
              </a:tr>
              <a:tr h="495023">
                <a:tc>
                  <a:txBody>
                    <a:bodyPr/>
                    <a:lstStyle/>
                    <a:p>
                      <a:r>
                        <a:rPr lang="en-IN" sz="2400" dirty="0"/>
                        <a:t>Material finer than 150 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 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3277114"/>
                  </a:ext>
                </a:extLst>
              </a:tr>
            </a:tbl>
          </a:graphicData>
        </a:graphic>
      </p:graphicFrame>
    </p:spTree>
    <p:extLst>
      <p:ext uri="{BB962C8B-B14F-4D97-AF65-F5344CB8AC3E}">
        <p14:creationId xmlns:p14="http://schemas.microsoft.com/office/powerpoint/2010/main" val="3341007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8"/>
            <a:ext cx="12192000" cy="631595"/>
          </a:xfrm>
          <a:solidFill>
            <a:schemeClr val="accent2">
              <a:lumMod val="75000"/>
            </a:schemeClr>
          </a:solidFill>
          <a:ln w="9525">
            <a:solidFill>
              <a:schemeClr val="tx1"/>
            </a:solidFill>
          </a:ln>
        </p:spPr>
        <p:txBody>
          <a:bodyPr>
            <a:normAutofit fontScale="90000"/>
          </a:bodyPr>
          <a:lstStyle/>
          <a:p>
            <a:r>
              <a:rPr lang="en-US" b="1" dirty="0">
                <a:solidFill>
                  <a:schemeClr val="bg1"/>
                </a:solidFill>
              </a:rPr>
              <a:t>Zone of Fine Aggregates (% Passing)</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graphicFrame>
        <p:nvGraphicFramePr>
          <p:cNvPr id="3" name="Table 2">
            <a:extLst>
              <a:ext uri="{FF2B5EF4-FFF2-40B4-BE49-F238E27FC236}">
                <a16:creationId xmlns:a16="http://schemas.microsoft.com/office/drawing/2014/main" id="{340109DD-E67E-07FD-549A-A88D7D75CBCD}"/>
              </a:ext>
            </a:extLst>
          </p:cNvPr>
          <p:cNvGraphicFramePr>
            <a:graphicFrameLocks noGrp="1"/>
          </p:cNvGraphicFramePr>
          <p:nvPr>
            <p:extLst>
              <p:ext uri="{D42A27DB-BD31-4B8C-83A1-F6EECF244321}">
                <p14:modId xmlns:p14="http://schemas.microsoft.com/office/powerpoint/2010/main" val="1248818103"/>
              </p:ext>
            </p:extLst>
          </p:nvPr>
        </p:nvGraphicFramePr>
        <p:xfrm>
          <a:off x="0" y="832790"/>
          <a:ext cx="12192001" cy="3708400"/>
        </p:xfrm>
        <a:graphic>
          <a:graphicData uri="http://schemas.openxmlformats.org/drawingml/2006/table">
            <a:tbl>
              <a:tblPr firstRow="1" bandRow="1">
                <a:tableStyleId>{5C22544A-7EE6-4342-B048-85BDC9FD1C3A}</a:tableStyleId>
              </a:tblPr>
              <a:tblGrid>
                <a:gridCol w="2121210">
                  <a:extLst>
                    <a:ext uri="{9D8B030D-6E8A-4147-A177-3AD203B41FA5}">
                      <a16:colId xmlns:a16="http://schemas.microsoft.com/office/drawing/2014/main" val="2850837606"/>
                    </a:ext>
                  </a:extLst>
                </a:gridCol>
                <a:gridCol w="1546302">
                  <a:extLst>
                    <a:ext uri="{9D8B030D-6E8A-4147-A177-3AD203B41FA5}">
                      <a16:colId xmlns:a16="http://schemas.microsoft.com/office/drawing/2014/main" val="2403348931"/>
                    </a:ext>
                  </a:extLst>
                </a:gridCol>
                <a:gridCol w="1645425">
                  <a:extLst>
                    <a:ext uri="{9D8B030D-6E8A-4147-A177-3AD203B41FA5}">
                      <a16:colId xmlns:a16="http://schemas.microsoft.com/office/drawing/2014/main" val="1320308221"/>
                    </a:ext>
                  </a:extLst>
                </a:gridCol>
                <a:gridCol w="1496741">
                  <a:extLst>
                    <a:ext uri="{9D8B030D-6E8A-4147-A177-3AD203B41FA5}">
                      <a16:colId xmlns:a16="http://schemas.microsoft.com/office/drawing/2014/main" val="1916472390"/>
                    </a:ext>
                  </a:extLst>
                </a:gridCol>
                <a:gridCol w="1397621">
                  <a:extLst>
                    <a:ext uri="{9D8B030D-6E8A-4147-A177-3AD203B41FA5}">
                      <a16:colId xmlns:a16="http://schemas.microsoft.com/office/drawing/2014/main" val="1421105244"/>
                    </a:ext>
                  </a:extLst>
                </a:gridCol>
                <a:gridCol w="2022087">
                  <a:extLst>
                    <a:ext uri="{9D8B030D-6E8A-4147-A177-3AD203B41FA5}">
                      <a16:colId xmlns:a16="http://schemas.microsoft.com/office/drawing/2014/main" val="861633691"/>
                    </a:ext>
                  </a:extLst>
                </a:gridCol>
                <a:gridCol w="1962615">
                  <a:extLst>
                    <a:ext uri="{9D8B030D-6E8A-4147-A177-3AD203B41FA5}">
                      <a16:colId xmlns:a16="http://schemas.microsoft.com/office/drawing/2014/main" val="1769872844"/>
                    </a:ext>
                  </a:extLst>
                </a:gridCol>
              </a:tblGrid>
              <a:tr h="370840">
                <a:tc rowSpan="2">
                  <a:txBody>
                    <a:bodyPr/>
                    <a:lstStyle/>
                    <a:p>
                      <a:r>
                        <a:rPr lang="en-IN" dirty="0"/>
                        <a:t>IS Sieve</a:t>
                      </a:r>
                    </a:p>
                  </a:txBody>
                  <a:tcPr/>
                </a:tc>
                <a:tc gridSpan="4">
                  <a:txBody>
                    <a:bodyPr/>
                    <a:lstStyle/>
                    <a:p>
                      <a:pPr algn="ctr"/>
                      <a:r>
                        <a:rPr lang="en-IN" dirty="0"/>
                        <a:t>Sand for Concrete(Table 9 of IS:383-2016)</a:t>
                      </a:r>
                    </a:p>
                  </a:txBody>
                  <a:tcPr/>
                </a:tc>
                <a:tc hMerge="1">
                  <a:txBody>
                    <a:bodyPr/>
                    <a:lstStyle/>
                    <a:p>
                      <a:endParaRPr lang="en-IN"/>
                    </a:p>
                  </a:txBody>
                  <a:tcPr/>
                </a:tc>
                <a:tc hMerge="1">
                  <a:txBody>
                    <a:bodyPr/>
                    <a:lstStyle/>
                    <a:p>
                      <a:endParaRPr lang="en-IN"/>
                    </a:p>
                  </a:txBody>
                  <a:tcPr/>
                </a:tc>
                <a:tc hMerge="1">
                  <a:txBody>
                    <a:bodyPr/>
                    <a:lstStyle/>
                    <a:p>
                      <a:endParaRPr lang="en-IN" dirty="0"/>
                    </a:p>
                  </a:txBody>
                  <a:tcPr/>
                </a:tc>
                <a:tc rowSpan="2">
                  <a:txBody>
                    <a:bodyPr/>
                    <a:lstStyle/>
                    <a:p>
                      <a:r>
                        <a:rPr lang="en-IN" dirty="0"/>
                        <a:t>Sand for Plaster</a:t>
                      </a:r>
                    </a:p>
                    <a:p>
                      <a:r>
                        <a:rPr lang="en-IN" dirty="0"/>
                        <a:t>(IS: 1542 – 1992)</a:t>
                      </a:r>
                    </a:p>
                  </a:txBody>
                  <a:tcPr/>
                </a:tc>
                <a:tc rowSpan="2">
                  <a:txBody>
                    <a:bodyPr/>
                    <a:lstStyle/>
                    <a:p>
                      <a:r>
                        <a:rPr lang="en-IN" dirty="0"/>
                        <a:t>Sand for Mortar</a:t>
                      </a:r>
                    </a:p>
                    <a:p>
                      <a:r>
                        <a:rPr lang="en-IN" dirty="0"/>
                        <a:t>(IS: 2116-1980)</a:t>
                      </a:r>
                    </a:p>
                  </a:txBody>
                  <a:tcPr/>
                </a:tc>
                <a:extLst>
                  <a:ext uri="{0D108BD9-81ED-4DB2-BD59-A6C34878D82A}">
                    <a16:rowId xmlns:a16="http://schemas.microsoft.com/office/drawing/2014/main" val="3261548195"/>
                  </a:ext>
                </a:extLst>
              </a:tr>
              <a:tr h="370840">
                <a:tc vMerge="1">
                  <a:txBody>
                    <a:bodyPr/>
                    <a:lstStyle/>
                    <a:p>
                      <a:endParaRPr lang="en-IN" dirty="0"/>
                    </a:p>
                  </a:txBody>
                  <a:tcPr/>
                </a:tc>
                <a:tc>
                  <a:txBody>
                    <a:bodyPr/>
                    <a:lstStyle/>
                    <a:p>
                      <a:r>
                        <a:rPr lang="en-IN" dirty="0"/>
                        <a:t>Zone -1</a:t>
                      </a:r>
                    </a:p>
                  </a:txBody>
                  <a:tcPr/>
                </a:tc>
                <a:tc>
                  <a:txBody>
                    <a:bodyPr/>
                    <a:lstStyle/>
                    <a:p>
                      <a:r>
                        <a:rPr lang="en-IN" dirty="0"/>
                        <a:t>Zone-2</a:t>
                      </a:r>
                    </a:p>
                  </a:txBody>
                  <a:tcPr/>
                </a:tc>
                <a:tc>
                  <a:txBody>
                    <a:bodyPr/>
                    <a:lstStyle/>
                    <a:p>
                      <a:r>
                        <a:rPr lang="en-IN" dirty="0"/>
                        <a:t>Zone-3</a:t>
                      </a:r>
                    </a:p>
                  </a:txBody>
                  <a:tcPr/>
                </a:tc>
                <a:tc>
                  <a:txBody>
                    <a:bodyPr/>
                    <a:lstStyle/>
                    <a:p>
                      <a:r>
                        <a:rPr lang="en-IN" dirty="0"/>
                        <a:t>Zone-4</a:t>
                      </a:r>
                    </a:p>
                  </a:txBody>
                  <a:tcPr/>
                </a:tc>
                <a:tc vMerge="1">
                  <a:txBody>
                    <a:bodyPr/>
                    <a:lstStyle/>
                    <a:p>
                      <a:endParaRPr lang="en-IN" dirty="0"/>
                    </a:p>
                  </a:txBody>
                  <a:tcPr/>
                </a:tc>
                <a:tc vMerge="1">
                  <a:txBody>
                    <a:bodyPr/>
                    <a:lstStyle/>
                    <a:p>
                      <a:endParaRPr lang="en-IN" dirty="0"/>
                    </a:p>
                  </a:txBody>
                  <a:tcPr/>
                </a:tc>
                <a:extLst>
                  <a:ext uri="{0D108BD9-81ED-4DB2-BD59-A6C34878D82A}">
                    <a16:rowId xmlns:a16="http://schemas.microsoft.com/office/drawing/2014/main" val="843921636"/>
                  </a:ext>
                </a:extLst>
              </a:tr>
              <a:tr h="370840">
                <a:tc>
                  <a:txBody>
                    <a:bodyPr/>
                    <a:lstStyle/>
                    <a:p>
                      <a:r>
                        <a:rPr lang="en-IN" dirty="0"/>
                        <a:t>10 mm</a:t>
                      </a:r>
                    </a:p>
                  </a:txBody>
                  <a:tcPr/>
                </a:tc>
                <a:tc>
                  <a:txBody>
                    <a:bodyPr/>
                    <a:lstStyle/>
                    <a:p>
                      <a:r>
                        <a:rPr lang="en-IN" dirty="0"/>
                        <a:t>100</a:t>
                      </a:r>
                    </a:p>
                  </a:txBody>
                  <a:tcPr/>
                </a:tc>
                <a:tc>
                  <a:txBody>
                    <a:bodyPr/>
                    <a:lstStyle/>
                    <a:p>
                      <a:r>
                        <a:rPr lang="en-IN" dirty="0"/>
                        <a:t>100</a:t>
                      </a:r>
                    </a:p>
                  </a:txBody>
                  <a:tcPr/>
                </a:tc>
                <a:tc>
                  <a:txBody>
                    <a:bodyPr/>
                    <a:lstStyle/>
                    <a:p>
                      <a:r>
                        <a:rPr lang="en-IN" dirty="0"/>
                        <a:t>100</a:t>
                      </a:r>
                    </a:p>
                  </a:txBody>
                  <a:tcPr/>
                </a:tc>
                <a:tc>
                  <a:txBody>
                    <a:bodyPr/>
                    <a:lstStyle/>
                    <a:p>
                      <a:r>
                        <a:rPr lang="en-IN" dirty="0"/>
                        <a:t>100</a:t>
                      </a:r>
                    </a:p>
                  </a:txBody>
                  <a:tcPr/>
                </a:tc>
                <a:tc>
                  <a:txBody>
                    <a:bodyPr/>
                    <a:lstStyle/>
                    <a:p>
                      <a:r>
                        <a:rPr lang="en-IN" dirty="0"/>
                        <a:t>100</a:t>
                      </a:r>
                    </a:p>
                  </a:txBody>
                  <a:tcPr/>
                </a:tc>
                <a:tc>
                  <a:txBody>
                    <a:bodyPr/>
                    <a:lstStyle/>
                    <a:p>
                      <a:r>
                        <a:rPr lang="en-IN" dirty="0"/>
                        <a:t>-</a:t>
                      </a:r>
                    </a:p>
                  </a:txBody>
                  <a:tcPr/>
                </a:tc>
                <a:extLst>
                  <a:ext uri="{0D108BD9-81ED-4DB2-BD59-A6C34878D82A}">
                    <a16:rowId xmlns:a16="http://schemas.microsoft.com/office/drawing/2014/main" val="572693986"/>
                  </a:ext>
                </a:extLst>
              </a:tr>
              <a:tr h="370840">
                <a:tc>
                  <a:txBody>
                    <a:bodyPr/>
                    <a:lstStyle/>
                    <a:p>
                      <a:r>
                        <a:rPr lang="en-IN" dirty="0"/>
                        <a:t>4.75 mm</a:t>
                      </a:r>
                    </a:p>
                  </a:txBody>
                  <a:tcPr/>
                </a:tc>
                <a:tc>
                  <a:txBody>
                    <a:bodyPr/>
                    <a:lstStyle/>
                    <a:p>
                      <a:r>
                        <a:rPr lang="en-IN" dirty="0"/>
                        <a:t>90 - 100</a:t>
                      </a:r>
                    </a:p>
                  </a:txBody>
                  <a:tcPr/>
                </a:tc>
                <a:tc>
                  <a:txBody>
                    <a:bodyPr/>
                    <a:lstStyle/>
                    <a:p>
                      <a:r>
                        <a:rPr lang="en-IN" dirty="0"/>
                        <a:t>90 - 100</a:t>
                      </a:r>
                    </a:p>
                  </a:txBody>
                  <a:tcPr/>
                </a:tc>
                <a:tc>
                  <a:txBody>
                    <a:bodyPr/>
                    <a:lstStyle/>
                    <a:p>
                      <a:r>
                        <a:rPr lang="en-IN" dirty="0"/>
                        <a:t>95 - 100</a:t>
                      </a:r>
                    </a:p>
                  </a:txBody>
                  <a:tcPr/>
                </a:tc>
                <a:tc>
                  <a:txBody>
                    <a:bodyPr/>
                    <a:lstStyle/>
                    <a:p>
                      <a:r>
                        <a:rPr lang="en-IN" dirty="0"/>
                        <a:t>95 - 100</a:t>
                      </a:r>
                    </a:p>
                  </a:txBody>
                  <a:tcPr/>
                </a:tc>
                <a:tc>
                  <a:txBody>
                    <a:bodyPr/>
                    <a:lstStyle/>
                    <a:p>
                      <a:r>
                        <a:rPr lang="en-IN" dirty="0"/>
                        <a:t>95 - 100</a:t>
                      </a:r>
                    </a:p>
                  </a:txBody>
                  <a:tcPr/>
                </a:tc>
                <a:tc>
                  <a:txBody>
                    <a:bodyPr/>
                    <a:lstStyle/>
                    <a:p>
                      <a:r>
                        <a:rPr lang="en-IN" dirty="0"/>
                        <a:t>100</a:t>
                      </a:r>
                    </a:p>
                  </a:txBody>
                  <a:tcPr/>
                </a:tc>
                <a:extLst>
                  <a:ext uri="{0D108BD9-81ED-4DB2-BD59-A6C34878D82A}">
                    <a16:rowId xmlns:a16="http://schemas.microsoft.com/office/drawing/2014/main" val="2269719718"/>
                  </a:ext>
                </a:extLst>
              </a:tr>
              <a:tr h="370840">
                <a:tc>
                  <a:txBody>
                    <a:bodyPr/>
                    <a:lstStyle/>
                    <a:p>
                      <a:r>
                        <a:rPr lang="en-IN" dirty="0"/>
                        <a:t>2.36 mm</a:t>
                      </a:r>
                    </a:p>
                  </a:txBody>
                  <a:tcPr/>
                </a:tc>
                <a:tc>
                  <a:txBody>
                    <a:bodyPr/>
                    <a:lstStyle/>
                    <a:p>
                      <a:r>
                        <a:rPr lang="en-IN" dirty="0"/>
                        <a:t>60 - 95</a:t>
                      </a:r>
                    </a:p>
                  </a:txBody>
                  <a:tcPr/>
                </a:tc>
                <a:tc>
                  <a:txBody>
                    <a:bodyPr/>
                    <a:lstStyle/>
                    <a:p>
                      <a:r>
                        <a:rPr lang="en-IN" dirty="0"/>
                        <a:t>75 - 100</a:t>
                      </a:r>
                    </a:p>
                  </a:txBody>
                  <a:tcPr/>
                </a:tc>
                <a:tc>
                  <a:txBody>
                    <a:bodyPr/>
                    <a:lstStyle/>
                    <a:p>
                      <a:r>
                        <a:rPr lang="en-IN" dirty="0"/>
                        <a:t>85 - 100</a:t>
                      </a:r>
                    </a:p>
                  </a:txBody>
                  <a:tcPr/>
                </a:tc>
                <a:tc>
                  <a:txBody>
                    <a:bodyPr/>
                    <a:lstStyle/>
                    <a:p>
                      <a:r>
                        <a:rPr lang="en-IN" dirty="0"/>
                        <a:t>95 - 100</a:t>
                      </a:r>
                    </a:p>
                  </a:txBody>
                  <a:tcPr/>
                </a:tc>
                <a:tc>
                  <a:txBody>
                    <a:bodyPr/>
                    <a:lstStyle/>
                    <a:p>
                      <a:r>
                        <a:rPr lang="en-IN" dirty="0"/>
                        <a:t>95 - 100</a:t>
                      </a:r>
                    </a:p>
                  </a:txBody>
                  <a:tcPr/>
                </a:tc>
                <a:tc>
                  <a:txBody>
                    <a:bodyPr/>
                    <a:lstStyle/>
                    <a:p>
                      <a:r>
                        <a:rPr lang="en-IN" dirty="0"/>
                        <a:t>90 - 100</a:t>
                      </a:r>
                    </a:p>
                  </a:txBody>
                  <a:tcPr/>
                </a:tc>
                <a:extLst>
                  <a:ext uri="{0D108BD9-81ED-4DB2-BD59-A6C34878D82A}">
                    <a16:rowId xmlns:a16="http://schemas.microsoft.com/office/drawing/2014/main" val="3183318181"/>
                  </a:ext>
                </a:extLst>
              </a:tr>
              <a:tr h="370840">
                <a:tc>
                  <a:txBody>
                    <a:bodyPr/>
                    <a:lstStyle/>
                    <a:p>
                      <a:r>
                        <a:rPr lang="en-IN" dirty="0"/>
                        <a:t>1.18 mm</a:t>
                      </a:r>
                    </a:p>
                  </a:txBody>
                  <a:tcPr/>
                </a:tc>
                <a:tc>
                  <a:txBody>
                    <a:bodyPr/>
                    <a:lstStyle/>
                    <a:p>
                      <a:r>
                        <a:rPr lang="en-IN" dirty="0"/>
                        <a:t>30 - 70</a:t>
                      </a:r>
                    </a:p>
                  </a:txBody>
                  <a:tcPr/>
                </a:tc>
                <a:tc>
                  <a:txBody>
                    <a:bodyPr/>
                    <a:lstStyle/>
                    <a:p>
                      <a:r>
                        <a:rPr lang="en-IN" dirty="0"/>
                        <a:t>55 - 90</a:t>
                      </a:r>
                    </a:p>
                  </a:txBody>
                  <a:tcPr/>
                </a:tc>
                <a:tc>
                  <a:txBody>
                    <a:bodyPr/>
                    <a:lstStyle/>
                    <a:p>
                      <a:r>
                        <a:rPr lang="en-IN" dirty="0"/>
                        <a:t>75 - 100</a:t>
                      </a:r>
                    </a:p>
                  </a:txBody>
                  <a:tcPr/>
                </a:tc>
                <a:tc>
                  <a:txBody>
                    <a:bodyPr/>
                    <a:lstStyle/>
                    <a:p>
                      <a:r>
                        <a:rPr lang="en-IN" dirty="0"/>
                        <a:t>90 - 100</a:t>
                      </a:r>
                    </a:p>
                  </a:txBody>
                  <a:tcPr/>
                </a:tc>
                <a:tc>
                  <a:txBody>
                    <a:bodyPr/>
                    <a:lstStyle/>
                    <a:p>
                      <a:r>
                        <a:rPr lang="en-IN" dirty="0"/>
                        <a:t>90 - 100</a:t>
                      </a:r>
                    </a:p>
                  </a:txBody>
                  <a:tcPr/>
                </a:tc>
                <a:tc>
                  <a:txBody>
                    <a:bodyPr/>
                    <a:lstStyle/>
                    <a:p>
                      <a:r>
                        <a:rPr lang="en-IN" dirty="0"/>
                        <a:t>70 - 100</a:t>
                      </a:r>
                    </a:p>
                  </a:txBody>
                  <a:tcPr/>
                </a:tc>
                <a:extLst>
                  <a:ext uri="{0D108BD9-81ED-4DB2-BD59-A6C34878D82A}">
                    <a16:rowId xmlns:a16="http://schemas.microsoft.com/office/drawing/2014/main" val="2146613181"/>
                  </a:ext>
                </a:extLst>
              </a:tr>
              <a:tr h="370840">
                <a:tc>
                  <a:txBody>
                    <a:bodyPr/>
                    <a:lstStyle/>
                    <a:p>
                      <a:r>
                        <a:rPr lang="en-IN" dirty="0"/>
                        <a:t>600 </a:t>
                      </a:r>
                      <a:r>
                        <a:rPr lang="el-GR" dirty="0"/>
                        <a:t>μ</a:t>
                      </a:r>
                      <a:endParaRPr lang="en-IN" dirty="0"/>
                    </a:p>
                  </a:txBody>
                  <a:tcPr/>
                </a:tc>
                <a:tc>
                  <a:txBody>
                    <a:bodyPr/>
                    <a:lstStyle/>
                    <a:p>
                      <a:r>
                        <a:rPr lang="en-IN" dirty="0"/>
                        <a:t>15 - 34</a:t>
                      </a:r>
                    </a:p>
                  </a:txBody>
                  <a:tcPr/>
                </a:tc>
                <a:tc>
                  <a:txBody>
                    <a:bodyPr/>
                    <a:lstStyle/>
                    <a:p>
                      <a:r>
                        <a:rPr lang="en-IN" dirty="0"/>
                        <a:t>35 - 59</a:t>
                      </a:r>
                    </a:p>
                  </a:txBody>
                  <a:tcPr/>
                </a:tc>
                <a:tc>
                  <a:txBody>
                    <a:bodyPr/>
                    <a:lstStyle/>
                    <a:p>
                      <a:r>
                        <a:rPr lang="en-IN" dirty="0"/>
                        <a:t>60 - 79</a:t>
                      </a:r>
                    </a:p>
                  </a:txBody>
                  <a:tcPr/>
                </a:tc>
                <a:tc>
                  <a:txBody>
                    <a:bodyPr/>
                    <a:lstStyle/>
                    <a:p>
                      <a:r>
                        <a:rPr lang="en-IN" dirty="0"/>
                        <a:t>80 - 100</a:t>
                      </a:r>
                    </a:p>
                  </a:txBody>
                  <a:tcPr/>
                </a:tc>
                <a:tc>
                  <a:txBody>
                    <a:bodyPr/>
                    <a:lstStyle/>
                    <a:p>
                      <a:r>
                        <a:rPr lang="en-IN" dirty="0"/>
                        <a:t>80 - 100</a:t>
                      </a:r>
                    </a:p>
                  </a:txBody>
                  <a:tcPr/>
                </a:tc>
                <a:tc>
                  <a:txBody>
                    <a:bodyPr/>
                    <a:lstStyle/>
                    <a:p>
                      <a:r>
                        <a:rPr lang="en-IN" dirty="0"/>
                        <a:t>40 - 100</a:t>
                      </a:r>
                    </a:p>
                  </a:txBody>
                  <a:tcPr/>
                </a:tc>
                <a:extLst>
                  <a:ext uri="{0D108BD9-81ED-4DB2-BD59-A6C34878D82A}">
                    <a16:rowId xmlns:a16="http://schemas.microsoft.com/office/drawing/2014/main" val="3961537895"/>
                  </a:ext>
                </a:extLst>
              </a:tr>
              <a:tr h="370840">
                <a:tc>
                  <a:txBody>
                    <a:bodyPr/>
                    <a:lstStyle/>
                    <a:p>
                      <a:r>
                        <a:rPr lang="en-IN" dirty="0"/>
                        <a:t>300 </a:t>
                      </a:r>
                      <a:r>
                        <a:rPr lang="el-GR" dirty="0"/>
                        <a:t>μ</a:t>
                      </a:r>
                      <a:endParaRPr lang="en-IN" dirty="0"/>
                    </a:p>
                  </a:txBody>
                  <a:tcPr/>
                </a:tc>
                <a:tc>
                  <a:txBody>
                    <a:bodyPr/>
                    <a:lstStyle/>
                    <a:p>
                      <a:r>
                        <a:rPr lang="en-IN" dirty="0"/>
                        <a:t>5 - 20</a:t>
                      </a:r>
                    </a:p>
                  </a:txBody>
                  <a:tcPr/>
                </a:tc>
                <a:tc>
                  <a:txBody>
                    <a:bodyPr/>
                    <a:lstStyle/>
                    <a:p>
                      <a:r>
                        <a:rPr lang="en-IN" dirty="0"/>
                        <a:t>8 - 30</a:t>
                      </a:r>
                    </a:p>
                  </a:txBody>
                  <a:tcPr/>
                </a:tc>
                <a:tc>
                  <a:txBody>
                    <a:bodyPr/>
                    <a:lstStyle/>
                    <a:p>
                      <a:r>
                        <a:rPr lang="en-IN" dirty="0"/>
                        <a:t>12 - 40</a:t>
                      </a:r>
                    </a:p>
                  </a:txBody>
                  <a:tcPr/>
                </a:tc>
                <a:tc>
                  <a:txBody>
                    <a:bodyPr/>
                    <a:lstStyle/>
                    <a:p>
                      <a:r>
                        <a:rPr lang="en-IN" dirty="0"/>
                        <a:t>15 - 50</a:t>
                      </a:r>
                    </a:p>
                  </a:txBody>
                  <a:tcPr/>
                </a:tc>
                <a:tc>
                  <a:txBody>
                    <a:bodyPr/>
                    <a:lstStyle/>
                    <a:p>
                      <a:r>
                        <a:rPr lang="en-IN" dirty="0"/>
                        <a:t>20 - 65</a:t>
                      </a:r>
                    </a:p>
                  </a:txBody>
                  <a:tcPr/>
                </a:tc>
                <a:tc>
                  <a:txBody>
                    <a:bodyPr/>
                    <a:lstStyle/>
                    <a:p>
                      <a:r>
                        <a:rPr lang="en-IN" dirty="0"/>
                        <a:t>5 - 70</a:t>
                      </a:r>
                    </a:p>
                  </a:txBody>
                  <a:tcPr/>
                </a:tc>
                <a:extLst>
                  <a:ext uri="{0D108BD9-81ED-4DB2-BD59-A6C34878D82A}">
                    <a16:rowId xmlns:a16="http://schemas.microsoft.com/office/drawing/2014/main" val="385502785"/>
                  </a:ext>
                </a:extLst>
              </a:tr>
              <a:tr h="370840">
                <a:tc>
                  <a:txBody>
                    <a:bodyPr/>
                    <a:lstStyle/>
                    <a:p>
                      <a:r>
                        <a:rPr lang="en-IN" dirty="0"/>
                        <a:t>150 </a:t>
                      </a:r>
                      <a:r>
                        <a:rPr lang="el-GR" dirty="0"/>
                        <a:t>μ</a:t>
                      </a:r>
                      <a:endParaRPr lang="en-IN" dirty="0"/>
                    </a:p>
                  </a:txBody>
                  <a:tcPr/>
                </a:tc>
                <a:tc>
                  <a:txBody>
                    <a:bodyPr/>
                    <a:lstStyle/>
                    <a:p>
                      <a:r>
                        <a:rPr lang="en-IN" dirty="0"/>
                        <a:t>0 - 10</a:t>
                      </a:r>
                    </a:p>
                  </a:txBody>
                  <a:tcPr/>
                </a:tc>
                <a:tc>
                  <a:txBody>
                    <a:bodyPr/>
                    <a:lstStyle/>
                    <a:p>
                      <a:r>
                        <a:rPr lang="en-IN" dirty="0"/>
                        <a:t>0 - 10</a:t>
                      </a:r>
                    </a:p>
                  </a:txBody>
                  <a:tcPr/>
                </a:tc>
                <a:tc>
                  <a:txBody>
                    <a:bodyPr/>
                    <a:lstStyle/>
                    <a:p>
                      <a:r>
                        <a:rPr lang="en-IN" dirty="0"/>
                        <a:t>0 - 10</a:t>
                      </a:r>
                    </a:p>
                  </a:txBody>
                  <a:tcPr/>
                </a:tc>
                <a:tc>
                  <a:txBody>
                    <a:bodyPr/>
                    <a:lstStyle/>
                    <a:p>
                      <a:r>
                        <a:rPr lang="en-IN" dirty="0"/>
                        <a:t>0 - 15</a:t>
                      </a:r>
                    </a:p>
                  </a:txBody>
                  <a:tcPr/>
                </a:tc>
                <a:tc>
                  <a:txBody>
                    <a:bodyPr/>
                    <a:lstStyle/>
                    <a:p>
                      <a:r>
                        <a:rPr lang="en-IN" dirty="0"/>
                        <a:t>0 - 15</a:t>
                      </a:r>
                    </a:p>
                  </a:txBody>
                  <a:tcPr/>
                </a:tc>
                <a:tc>
                  <a:txBody>
                    <a:bodyPr/>
                    <a:lstStyle/>
                    <a:p>
                      <a:r>
                        <a:rPr lang="en-IN" dirty="0"/>
                        <a:t>0 - 15</a:t>
                      </a:r>
                    </a:p>
                  </a:txBody>
                  <a:tcPr/>
                </a:tc>
                <a:extLst>
                  <a:ext uri="{0D108BD9-81ED-4DB2-BD59-A6C34878D82A}">
                    <a16:rowId xmlns:a16="http://schemas.microsoft.com/office/drawing/2014/main" val="514565314"/>
                  </a:ext>
                </a:extLst>
              </a:tr>
              <a:tr h="370840">
                <a:tc>
                  <a:txBody>
                    <a:bodyPr/>
                    <a:lstStyle/>
                    <a:p>
                      <a:r>
                        <a:rPr lang="en-IN" dirty="0"/>
                        <a:t>Fineness Modulus</a:t>
                      </a:r>
                    </a:p>
                  </a:txBody>
                  <a:tcPr/>
                </a:tc>
                <a:tc>
                  <a:txBody>
                    <a:bodyPr/>
                    <a:lstStyle/>
                    <a:p>
                      <a:r>
                        <a:rPr lang="en-IN" dirty="0"/>
                        <a:t>3.91 – 2.71</a:t>
                      </a:r>
                    </a:p>
                  </a:txBody>
                  <a:tcPr/>
                </a:tc>
                <a:tc>
                  <a:txBody>
                    <a:bodyPr/>
                    <a:lstStyle/>
                    <a:p>
                      <a:r>
                        <a:rPr lang="en-IN" dirty="0"/>
                        <a:t>3.37 – 2.11</a:t>
                      </a:r>
                    </a:p>
                  </a:txBody>
                  <a:tcPr/>
                </a:tc>
                <a:tc>
                  <a:txBody>
                    <a:bodyPr/>
                    <a:lstStyle/>
                    <a:p>
                      <a:r>
                        <a:rPr lang="en-IN" dirty="0"/>
                        <a:t>2.78 – 1.71</a:t>
                      </a:r>
                    </a:p>
                  </a:txBody>
                  <a:tcPr/>
                </a:tc>
                <a:tc>
                  <a:txBody>
                    <a:bodyPr/>
                    <a:lstStyle/>
                    <a:p>
                      <a:r>
                        <a:rPr lang="en-IN" dirty="0"/>
                        <a:t>2.25 – 1.35</a:t>
                      </a:r>
                    </a:p>
                  </a:txBody>
                  <a:tcPr/>
                </a:tc>
                <a:tc>
                  <a:txBody>
                    <a:bodyPr/>
                    <a:lstStyle/>
                    <a:p>
                      <a:r>
                        <a:rPr lang="en-IN" dirty="0"/>
                        <a:t>2.20 – 1.20</a:t>
                      </a:r>
                    </a:p>
                  </a:txBody>
                  <a:tcPr/>
                </a:tc>
                <a:tc>
                  <a:txBody>
                    <a:bodyPr/>
                    <a:lstStyle/>
                    <a:p>
                      <a:endParaRPr lang="en-IN" dirty="0"/>
                    </a:p>
                  </a:txBody>
                  <a:tcPr/>
                </a:tc>
                <a:extLst>
                  <a:ext uri="{0D108BD9-81ED-4DB2-BD59-A6C34878D82A}">
                    <a16:rowId xmlns:a16="http://schemas.microsoft.com/office/drawing/2014/main" val="3959863426"/>
                  </a:ext>
                </a:extLst>
              </a:tr>
            </a:tbl>
          </a:graphicData>
        </a:graphic>
      </p:graphicFrame>
      <p:sp>
        <p:nvSpPr>
          <p:cNvPr id="5" name="Rectangle 4">
            <a:extLst>
              <a:ext uri="{FF2B5EF4-FFF2-40B4-BE49-F238E27FC236}">
                <a16:creationId xmlns:a16="http://schemas.microsoft.com/office/drawing/2014/main" id="{FA48C0C2-2C3D-95FD-4BBC-A1E5379C73CF}"/>
              </a:ext>
            </a:extLst>
          </p:cNvPr>
          <p:cNvSpPr/>
          <p:nvPr/>
        </p:nvSpPr>
        <p:spPr>
          <a:xfrm>
            <a:off x="0" y="4788816"/>
            <a:ext cx="12192000" cy="2059755"/>
          </a:xfrm>
          <a:prstGeom prst="rect">
            <a:avLst/>
          </a:prstGeom>
          <a:solidFill>
            <a:srgbClr val="00204F"/>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sz="2000" dirty="0"/>
              <a:t>Note:</a:t>
            </a:r>
          </a:p>
          <a:p>
            <a:pPr marL="285750" indent="-285750">
              <a:buFont typeface="Arial" panose="020B0604020202020204" pitchFamily="34" charset="0"/>
              <a:buChar char="•"/>
            </a:pPr>
            <a:r>
              <a:rPr lang="en-IN" sz="2000" dirty="0"/>
              <a:t>While all zones of sand can be used for plain cement concrete, for RCC concrete zone-4 sand can not be used</a:t>
            </a:r>
          </a:p>
          <a:p>
            <a:pPr marL="285750" indent="-285750">
              <a:buFont typeface="Arial" panose="020B0604020202020204" pitchFamily="34" charset="0"/>
              <a:buChar char="•"/>
            </a:pPr>
            <a:r>
              <a:rPr lang="en-IN" sz="2000" dirty="0"/>
              <a:t>Zone of FA for Concrete: The limits of % passing of one zone overlaps with adjacent zones for all sieve sizes, except 600 </a:t>
            </a:r>
            <a:r>
              <a:rPr lang="el-GR" sz="2000" dirty="0"/>
              <a:t>μ</a:t>
            </a:r>
            <a:r>
              <a:rPr lang="en-IN" sz="2000" dirty="0"/>
              <a:t>. Hence 600 μ sieve is used to decide zone of fine aggregate for concrete</a:t>
            </a:r>
          </a:p>
          <a:p>
            <a:pPr marL="285750" indent="-285750">
              <a:buFont typeface="Arial" panose="020B0604020202020204" pitchFamily="34" charset="0"/>
              <a:buChar char="•"/>
            </a:pPr>
            <a:r>
              <a:rPr lang="en-IN" sz="2000" dirty="0"/>
              <a:t>Fineness Modulus must be between 2.0 and 3.50</a:t>
            </a:r>
          </a:p>
        </p:txBody>
      </p:sp>
      <p:sp>
        <p:nvSpPr>
          <p:cNvPr id="6" name="Rectangle: Rounded Corners 5">
            <a:extLst>
              <a:ext uri="{FF2B5EF4-FFF2-40B4-BE49-F238E27FC236}">
                <a16:creationId xmlns:a16="http://schemas.microsoft.com/office/drawing/2014/main" id="{C67BEFE3-1132-4B27-62F5-007DFC6FFE54}"/>
              </a:ext>
            </a:extLst>
          </p:cNvPr>
          <p:cNvSpPr/>
          <p:nvPr/>
        </p:nvSpPr>
        <p:spPr>
          <a:xfrm>
            <a:off x="47135" y="3035431"/>
            <a:ext cx="8059918" cy="393569"/>
          </a:xfrm>
          <a:prstGeom prst="roundRect">
            <a:avLst/>
          </a:prstGeom>
          <a:solidFill>
            <a:srgbClr val="C888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292377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par>
                          <p:cTn id="8" fill="hold">
                            <p:stCondLst>
                              <p:cond delay="3000"/>
                            </p:stCondLst>
                            <p:childTnLst>
                              <p:par>
                                <p:cTn id="9" presetID="16" presetClass="entr" presetSubtype="21" fill="hold" grpId="0"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2F9C23-585F-F1FF-6923-DBFBE14C0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1023"/>
            <a:ext cx="12192000" cy="6207549"/>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8"/>
            <a:ext cx="12192000" cy="631595"/>
          </a:xfrm>
          <a:solidFill>
            <a:schemeClr val="accent2">
              <a:lumMod val="75000"/>
            </a:schemeClr>
          </a:solidFill>
          <a:ln w="9525">
            <a:solidFill>
              <a:schemeClr val="tx1"/>
            </a:solidFill>
          </a:ln>
        </p:spPr>
        <p:txBody>
          <a:bodyPr>
            <a:normAutofit fontScale="90000"/>
          </a:bodyPr>
          <a:lstStyle/>
          <a:p>
            <a:r>
              <a:rPr lang="en-US" b="1" dirty="0">
                <a:solidFill>
                  <a:schemeClr val="bg1"/>
                </a:solidFill>
              </a:rPr>
              <a:t>Zone of Sand</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0024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0450222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546754" y="471343"/>
            <a:ext cx="11236751" cy="867265"/>
          </a:xfrm>
          <a:solidFill>
            <a:schemeClr val="accent2">
              <a:lumMod val="75000"/>
            </a:schemeClr>
          </a:solidFill>
          <a:ln w="9525">
            <a:solidFill>
              <a:schemeClr val="tx1"/>
            </a:solidFill>
          </a:ln>
        </p:spPr>
        <p:txBody>
          <a:bodyPr>
            <a:normAutofit/>
          </a:bodyPr>
          <a:lstStyle/>
          <a:p>
            <a:r>
              <a:rPr lang="en-US" b="1" dirty="0">
                <a:solidFill>
                  <a:schemeClr val="bg1"/>
                </a:solidFill>
              </a:rPr>
              <a:t>Specification for Water</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pic>
        <p:nvPicPr>
          <p:cNvPr id="5" name="Picture 4">
            <a:extLst>
              <a:ext uri="{FF2B5EF4-FFF2-40B4-BE49-F238E27FC236}">
                <a16:creationId xmlns:a16="http://schemas.microsoft.com/office/drawing/2014/main" id="{92FB76E4-D405-232D-DA33-2DB36EFEF8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754" y="1630837"/>
            <a:ext cx="11236750" cy="4637988"/>
          </a:xfrm>
          <a:prstGeom prst="rect">
            <a:avLst/>
          </a:prstGeom>
        </p:spPr>
      </p:pic>
    </p:spTree>
    <p:extLst>
      <p:ext uri="{BB962C8B-B14F-4D97-AF65-F5344CB8AC3E}">
        <p14:creationId xmlns:p14="http://schemas.microsoft.com/office/powerpoint/2010/main" val="19290863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546754" y="471343"/>
            <a:ext cx="11236751" cy="867265"/>
          </a:xfrm>
          <a:solidFill>
            <a:schemeClr val="accent2">
              <a:lumMod val="75000"/>
            </a:schemeClr>
          </a:solidFill>
          <a:ln w="9525">
            <a:solidFill>
              <a:schemeClr val="tx1"/>
            </a:solidFill>
          </a:ln>
        </p:spPr>
        <p:txBody>
          <a:bodyPr>
            <a:normAutofit/>
          </a:bodyPr>
          <a:lstStyle/>
          <a:p>
            <a:r>
              <a:rPr lang="en-US" b="1" dirty="0">
                <a:solidFill>
                  <a:schemeClr val="bg1"/>
                </a:solidFill>
              </a:rPr>
              <a:t>Specification for Admixtures</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
        <p:nvSpPr>
          <p:cNvPr id="3" name="Rectangle 2">
            <a:extLst>
              <a:ext uri="{FF2B5EF4-FFF2-40B4-BE49-F238E27FC236}">
                <a16:creationId xmlns:a16="http://schemas.microsoft.com/office/drawing/2014/main" id="{D2B94782-FFDA-77FE-CE61-5A3B9FAE0BD9}"/>
              </a:ext>
            </a:extLst>
          </p:cNvPr>
          <p:cNvSpPr/>
          <p:nvPr/>
        </p:nvSpPr>
        <p:spPr>
          <a:xfrm>
            <a:off x="546754" y="2102177"/>
            <a:ext cx="11236751" cy="2875176"/>
          </a:xfrm>
          <a:prstGeom prst="rect">
            <a:avLst/>
          </a:prstGeom>
          <a:solidFill>
            <a:srgbClr val="004E9A"/>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457200" indent="-457200">
              <a:buFont typeface="Arial" panose="020B0604020202020204" pitchFamily="34" charset="0"/>
              <a:buChar char="•"/>
            </a:pPr>
            <a:r>
              <a:rPr lang="en-IN" sz="3200" dirty="0"/>
              <a:t>Admixtures (Plasticizers/ Super Plasticizers) conforming to IS: 6925 and IS: 9103 can be used up to 2% of cement weight.</a:t>
            </a:r>
          </a:p>
          <a:p>
            <a:pPr marL="457200" indent="-457200">
              <a:buFont typeface="Arial" panose="020B0604020202020204" pitchFamily="34" charset="0"/>
              <a:buChar char="•"/>
            </a:pPr>
            <a:r>
              <a:rPr lang="en-IN" sz="3200" dirty="0"/>
              <a:t>Admixtures improve workability / extension of setting time of concrete</a:t>
            </a:r>
          </a:p>
        </p:txBody>
      </p:sp>
    </p:spTree>
    <p:extLst>
      <p:ext uri="{BB962C8B-B14F-4D97-AF65-F5344CB8AC3E}">
        <p14:creationId xmlns:p14="http://schemas.microsoft.com/office/powerpoint/2010/main" val="7644061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546754" y="471343"/>
            <a:ext cx="11236751" cy="867265"/>
          </a:xfrm>
          <a:solidFill>
            <a:schemeClr val="accent2">
              <a:lumMod val="75000"/>
            </a:schemeClr>
          </a:solidFill>
          <a:ln w="9525">
            <a:solidFill>
              <a:schemeClr val="tx1"/>
            </a:solidFill>
          </a:ln>
        </p:spPr>
        <p:txBody>
          <a:bodyPr>
            <a:normAutofit/>
          </a:bodyPr>
          <a:lstStyle/>
          <a:p>
            <a:r>
              <a:rPr lang="en-US" b="1" dirty="0">
                <a:solidFill>
                  <a:schemeClr val="bg1"/>
                </a:solidFill>
              </a:rPr>
              <a:t>Specification for Sealing Compounds</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
        <p:nvSpPr>
          <p:cNvPr id="3" name="Rectangle 2">
            <a:extLst>
              <a:ext uri="{FF2B5EF4-FFF2-40B4-BE49-F238E27FC236}">
                <a16:creationId xmlns:a16="http://schemas.microsoft.com/office/drawing/2014/main" id="{D2B94782-FFDA-77FE-CE61-5A3B9FAE0BD9}"/>
              </a:ext>
            </a:extLst>
          </p:cNvPr>
          <p:cNvSpPr/>
          <p:nvPr/>
        </p:nvSpPr>
        <p:spPr>
          <a:xfrm>
            <a:off x="546754" y="1685617"/>
            <a:ext cx="11236751" cy="2073583"/>
          </a:xfrm>
          <a:prstGeom prst="rect">
            <a:avLst/>
          </a:prstGeom>
          <a:solidFill>
            <a:srgbClr val="004E9A"/>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sz="3200" dirty="0">
                <a:solidFill>
                  <a:schemeClr val="bg1"/>
                </a:solidFill>
              </a:rPr>
              <a:t>The Sealing Compound should be hot poured sealing compound type having flexibility, resistance to age hardening, and durability conforming to IS: 1834</a:t>
            </a:r>
          </a:p>
        </p:txBody>
      </p:sp>
      <p:sp>
        <p:nvSpPr>
          <p:cNvPr id="5" name="Rectangle 4">
            <a:extLst>
              <a:ext uri="{FF2B5EF4-FFF2-40B4-BE49-F238E27FC236}">
                <a16:creationId xmlns:a16="http://schemas.microsoft.com/office/drawing/2014/main" id="{2F1C81FD-95FF-66AF-D1EE-DEFD44E6166D}"/>
              </a:ext>
            </a:extLst>
          </p:cNvPr>
          <p:cNvSpPr/>
          <p:nvPr/>
        </p:nvSpPr>
        <p:spPr>
          <a:xfrm>
            <a:off x="577234" y="4135120"/>
            <a:ext cx="11236751" cy="1158240"/>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IN" sz="2800" dirty="0">
                <a:solidFill>
                  <a:schemeClr val="bg1"/>
                </a:solidFill>
              </a:rPr>
              <a:t>Note: Conventional BT should not be used as sealing compound as is being done usually in practice</a:t>
            </a:r>
            <a:endParaRPr lang="en-IN" sz="2800" dirty="0"/>
          </a:p>
        </p:txBody>
      </p:sp>
    </p:spTree>
    <p:extLst>
      <p:ext uri="{BB962C8B-B14F-4D97-AF65-F5344CB8AC3E}">
        <p14:creationId xmlns:p14="http://schemas.microsoft.com/office/powerpoint/2010/main" val="3328698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FB5E5D-94DD-9F31-8DF4-6B165A1F73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3681"/>
            <a:ext cx="12192000" cy="6600016"/>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24303"/>
            <a:ext cx="12192000" cy="676737"/>
          </a:xfrm>
          <a:solidFill>
            <a:schemeClr val="accent2">
              <a:lumMod val="75000"/>
            </a:schemeClr>
          </a:solidFill>
          <a:ln w="9525">
            <a:solidFill>
              <a:schemeClr val="tx1"/>
            </a:solidFill>
          </a:ln>
        </p:spPr>
        <p:txBody>
          <a:bodyPr>
            <a:normAutofit fontScale="90000"/>
          </a:bodyPr>
          <a:lstStyle/>
          <a:p>
            <a:r>
              <a:rPr lang="en-US" b="1" dirty="0">
                <a:solidFill>
                  <a:schemeClr val="bg1"/>
                </a:solidFill>
              </a:rPr>
              <a:t>Fibers</a:t>
            </a:r>
            <a:endParaRPr lang="en-IN" b="1" dirty="0">
              <a:solidFill>
                <a:schemeClr val="bg1"/>
              </a:solidFill>
            </a:endParaRPr>
          </a:p>
        </p:txBody>
      </p:sp>
    </p:spTree>
    <p:extLst>
      <p:ext uri="{BB962C8B-B14F-4D97-AF65-F5344CB8AC3E}">
        <p14:creationId xmlns:p14="http://schemas.microsoft.com/office/powerpoint/2010/main" val="10932703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24303"/>
            <a:ext cx="12192000" cy="676737"/>
          </a:xfrm>
          <a:solidFill>
            <a:schemeClr val="accent2">
              <a:lumMod val="75000"/>
            </a:schemeClr>
          </a:solidFill>
          <a:ln w="9525">
            <a:solidFill>
              <a:schemeClr val="tx1"/>
            </a:solidFill>
          </a:ln>
        </p:spPr>
        <p:txBody>
          <a:bodyPr>
            <a:normAutofit fontScale="90000"/>
          </a:bodyPr>
          <a:lstStyle/>
          <a:p>
            <a:r>
              <a:rPr lang="en-US" b="1" dirty="0">
                <a:solidFill>
                  <a:schemeClr val="bg1"/>
                </a:solidFill>
              </a:rPr>
              <a:t>Joint Filler Board for Expansion Joints</a:t>
            </a:r>
            <a:endParaRPr lang="en-IN" b="1" dirty="0">
              <a:solidFill>
                <a:schemeClr val="bg1"/>
              </a:solidFill>
            </a:endParaRPr>
          </a:p>
        </p:txBody>
      </p:sp>
      <p:pic>
        <p:nvPicPr>
          <p:cNvPr id="5" name="Picture 4">
            <a:extLst>
              <a:ext uri="{FF2B5EF4-FFF2-40B4-BE49-F238E27FC236}">
                <a16:creationId xmlns:a16="http://schemas.microsoft.com/office/drawing/2014/main" id="{DC4A437D-42C3-BA1E-7F3D-DB8A68600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1039"/>
            <a:ext cx="5994400" cy="5059681"/>
          </a:xfrm>
          <a:prstGeom prst="rect">
            <a:avLst/>
          </a:prstGeom>
        </p:spPr>
      </p:pic>
      <p:pic>
        <p:nvPicPr>
          <p:cNvPr id="8" name="Picture 7">
            <a:extLst>
              <a:ext uri="{FF2B5EF4-FFF2-40B4-BE49-F238E27FC236}">
                <a16:creationId xmlns:a16="http://schemas.microsoft.com/office/drawing/2014/main" id="{EE10B3D4-8AEC-E2D3-52BA-805CAD324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4400" y="721677"/>
            <a:ext cx="6197600" cy="5790883"/>
          </a:xfrm>
          <a:prstGeom prst="rect">
            <a:avLst/>
          </a:prstGeom>
        </p:spPr>
      </p:pic>
      <p:sp>
        <p:nvSpPr>
          <p:cNvPr id="9" name="Rectangle 8">
            <a:extLst>
              <a:ext uri="{FF2B5EF4-FFF2-40B4-BE49-F238E27FC236}">
                <a16:creationId xmlns:a16="http://schemas.microsoft.com/office/drawing/2014/main" id="{266EA719-8C0C-A1AC-215E-5896DF62874C}"/>
              </a:ext>
            </a:extLst>
          </p:cNvPr>
          <p:cNvSpPr/>
          <p:nvPr/>
        </p:nvSpPr>
        <p:spPr>
          <a:xfrm>
            <a:off x="0" y="5760720"/>
            <a:ext cx="12192000" cy="1072976"/>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000" dirty="0"/>
              <a:t>Bitumen-Impregnated filler board/pre-moulded synthetic joint filler board shall be 20 mm thick as per IS:1838 </a:t>
            </a:r>
          </a:p>
        </p:txBody>
      </p:sp>
    </p:spTree>
    <p:extLst>
      <p:ext uri="{BB962C8B-B14F-4D97-AF65-F5344CB8AC3E}">
        <p14:creationId xmlns:p14="http://schemas.microsoft.com/office/powerpoint/2010/main" val="39412280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BC423A-82A8-2840-ED03-6490994B79E3}"/>
              </a:ext>
            </a:extLst>
          </p:cNvPr>
          <p:cNvSpPr/>
          <p:nvPr/>
        </p:nvSpPr>
        <p:spPr>
          <a:xfrm>
            <a:off x="5571240" y="923828"/>
            <a:ext cx="6620760" cy="5934170"/>
          </a:xfrm>
          <a:prstGeom prst="rect">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IN" sz="2400" dirty="0"/>
              <a:t>Ready mix concrete  manufactured with computer-controlled mixing of concrete ingredients and transported through truck-mounted mixers</a:t>
            </a:r>
          </a:p>
          <a:p>
            <a:pPr marL="285750" indent="-285750">
              <a:buFont typeface="Arial" panose="020B0604020202020204" pitchFamily="34" charset="0"/>
              <a:buChar char="•"/>
            </a:pPr>
            <a:r>
              <a:rPr lang="en-IN" sz="2400" dirty="0"/>
              <a:t>Superior quality concrete is produced with stringent quality assurance/control</a:t>
            </a:r>
          </a:p>
          <a:p>
            <a:pPr marL="285750" indent="-285750">
              <a:buFont typeface="Arial" panose="020B0604020202020204" pitchFamily="34" charset="0"/>
              <a:buChar char="•"/>
            </a:pPr>
            <a:r>
              <a:rPr lang="en-IN" sz="2400" dirty="0"/>
              <a:t>Admixtures are used to retard setting time for the RMC for transportation to the work site</a:t>
            </a:r>
          </a:p>
          <a:p>
            <a:pPr marL="285750" indent="-285750">
              <a:buFont typeface="Arial" panose="020B0604020202020204" pitchFamily="34" charset="0"/>
              <a:buChar char="•"/>
            </a:pPr>
            <a:r>
              <a:rPr lang="en-IN" sz="2400" dirty="0"/>
              <a:t>Concrete shall be discharged from truck-mixers within 2 hours. However longer periods may be permitted if retarding admixtures are used</a:t>
            </a:r>
          </a:p>
          <a:p>
            <a:pPr marL="285750" indent="-285750">
              <a:buFont typeface="Arial" panose="020B0604020202020204" pitchFamily="34" charset="0"/>
              <a:buChar char="•"/>
            </a:pPr>
            <a:r>
              <a:rPr lang="en-IN" sz="2400" dirty="0"/>
              <a:t>Concrete shall be discharged within 30 minutes on arrival at site</a:t>
            </a:r>
          </a:p>
        </p:txBody>
      </p:sp>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Ready Mix Concrete</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pic>
        <p:nvPicPr>
          <p:cNvPr id="6" name="Picture 5">
            <a:extLst>
              <a:ext uri="{FF2B5EF4-FFF2-40B4-BE49-F238E27FC236}">
                <a16:creationId xmlns:a16="http://schemas.microsoft.com/office/drawing/2014/main" id="{A2DF410C-5B0B-83CD-E159-8B603AE282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23828"/>
            <a:ext cx="5571241" cy="5934171"/>
          </a:xfrm>
          <a:prstGeom prst="rect">
            <a:avLst/>
          </a:prstGeom>
        </p:spPr>
      </p:pic>
    </p:spTree>
    <p:extLst>
      <p:ext uri="{BB962C8B-B14F-4D97-AF65-F5344CB8AC3E}">
        <p14:creationId xmlns:p14="http://schemas.microsoft.com/office/powerpoint/2010/main" val="2616029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B1820A-C076-DAC7-5FA6-3BEB4D315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9"/>
            <a:ext cx="12192000" cy="5934170"/>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Ajax Concrete Mixer</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0264602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7E12EF-EB86-4F38-7BBC-6E029AB246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23829"/>
            <a:ext cx="12191999" cy="593417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Concrete Mixing by Millers (Small Job Works)</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2262108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975185-2FF6-58A9-512F-9442B9CBF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652014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D2C0D3-DBD5-67C2-0CBA-4F8A8F35DE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58864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D976012-33E8-6519-3202-09F66379DE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22960"/>
            <a:ext cx="6096000" cy="6035040"/>
          </a:xfrm>
          <a:prstGeom prst="rect">
            <a:avLst/>
          </a:prstGeom>
        </p:spPr>
      </p:pic>
      <p:pic>
        <p:nvPicPr>
          <p:cNvPr id="8" name="Picture 7">
            <a:extLst>
              <a:ext uri="{FF2B5EF4-FFF2-40B4-BE49-F238E27FC236}">
                <a16:creationId xmlns:a16="http://schemas.microsoft.com/office/drawing/2014/main" id="{2FAFE31D-33A3-1F86-AAA8-21FB699FA3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822960"/>
            <a:ext cx="6096000" cy="6035040"/>
          </a:xfrm>
          <a:prstGeom prst="rect">
            <a:avLst/>
          </a:prstGeom>
        </p:spPr>
      </p:pic>
      <p:sp>
        <p:nvSpPr>
          <p:cNvPr id="9" name="Rectangle 8">
            <a:extLst>
              <a:ext uri="{FF2B5EF4-FFF2-40B4-BE49-F238E27FC236}">
                <a16:creationId xmlns:a16="http://schemas.microsoft.com/office/drawing/2014/main" id="{0083E177-1EAF-D32A-43AB-731D64FD4B8D}"/>
              </a:ext>
            </a:extLst>
          </p:cNvPr>
          <p:cNvSpPr/>
          <p:nvPr/>
        </p:nvSpPr>
        <p:spPr>
          <a:xfrm>
            <a:off x="0" y="0"/>
            <a:ext cx="12192000" cy="8229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Compaction with Needle Vibrator evenly with the help of a Iron-Bar Grid</a:t>
            </a:r>
          </a:p>
        </p:txBody>
      </p:sp>
    </p:spTree>
    <p:extLst>
      <p:ext uri="{BB962C8B-B14F-4D97-AF65-F5344CB8AC3E}">
        <p14:creationId xmlns:p14="http://schemas.microsoft.com/office/powerpoint/2010/main" val="24024452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012624-9756-46E6-B7D5-E4BA0CF74331}"/>
              </a:ext>
            </a:extLst>
          </p:cNvPr>
          <p:cNvSpPr>
            <a:spLocks noGrp="1"/>
          </p:cNvSpPr>
          <p:nvPr>
            <p:ph type="dt" sz="half" idx="10"/>
          </p:nvPr>
        </p:nvSpPr>
        <p:spPr/>
        <p:txBody>
          <a:bodyPr/>
          <a:lstStyle/>
          <a:p>
            <a:pPr eaLnBrk="0" fontAlgn="base" hangingPunct="0">
              <a:spcBef>
                <a:spcPct val="50000"/>
              </a:spcBef>
              <a:spcAft>
                <a:spcPct val="0"/>
              </a:spcAft>
              <a:defRPr/>
            </a:pPr>
            <a:fld id="{BA999FBA-4945-452E-9608-D73B8BA964A4}" type="datetime1">
              <a:rPr lang="en-IN" sz="1000" b="1" smtClean="0">
                <a:solidFill>
                  <a:srgbClr val="000099"/>
                </a:solidFill>
                <a:latin typeface="Verdana" panose="020B0604030504040204"/>
              </a:rPr>
              <a:t>14-04-2026</a:t>
            </a:fld>
            <a:endParaRPr lang="en-US" sz="1000" b="1" dirty="0">
              <a:solidFill>
                <a:srgbClr val="000099"/>
              </a:solidFill>
              <a:latin typeface="Verdana" panose="020B0604030504040204"/>
            </a:endParaRPr>
          </a:p>
        </p:txBody>
      </p:sp>
      <p:pic>
        <p:nvPicPr>
          <p:cNvPr id="4" name="Picture 3">
            <a:extLst>
              <a:ext uri="{FF2B5EF4-FFF2-40B4-BE49-F238E27FC236}">
                <a16:creationId xmlns:a16="http://schemas.microsoft.com/office/drawing/2014/main" id="{CFD24663-37B2-452A-B666-726A4DA86FCF}"/>
              </a:ext>
            </a:extLst>
          </p:cNvPr>
          <p:cNvPicPr>
            <a:picLocks noChangeAspect="1"/>
          </p:cNvPicPr>
          <p:nvPr/>
        </p:nvPicPr>
        <p:blipFill>
          <a:blip r:embed="rId2"/>
          <a:stretch>
            <a:fillRect/>
          </a:stretch>
        </p:blipFill>
        <p:spPr>
          <a:xfrm>
            <a:off x="5475891" y="756745"/>
            <a:ext cx="6611006" cy="5496909"/>
          </a:xfrm>
          <a:prstGeom prst="rect">
            <a:avLst/>
          </a:prstGeom>
        </p:spPr>
      </p:pic>
      <p:pic>
        <p:nvPicPr>
          <p:cNvPr id="6" name="Picture 5">
            <a:extLst>
              <a:ext uri="{FF2B5EF4-FFF2-40B4-BE49-F238E27FC236}">
                <a16:creationId xmlns:a16="http://schemas.microsoft.com/office/drawing/2014/main" id="{6E2779CC-5D9D-412A-8D50-27B6F1641E7E}"/>
              </a:ext>
            </a:extLst>
          </p:cNvPr>
          <p:cNvPicPr>
            <a:picLocks noChangeAspect="1"/>
          </p:cNvPicPr>
          <p:nvPr/>
        </p:nvPicPr>
        <p:blipFill>
          <a:blip r:embed="rId3"/>
          <a:stretch>
            <a:fillRect/>
          </a:stretch>
        </p:blipFill>
        <p:spPr>
          <a:xfrm>
            <a:off x="199480" y="840829"/>
            <a:ext cx="5076714" cy="2921874"/>
          </a:xfrm>
          <a:prstGeom prst="rect">
            <a:avLst/>
          </a:prstGeom>
        </p:spPr>
      </p:pic>
      <p:sp>
        <p:nvSpPr>
          <p:cNvPr id="7" name="TextBox 6">
            <a:extLst>
              <a:ext uri="{FF2B5EF4-FFF2-40B4-BE49-F238E27FC236}">
                <a16:creationId xmlns:a16="http://schemas.microsoft.com/office/drawing/2014/main" id="{2F64E6B7-DC15-42DE-BDA9-D6624D82E7BF}"/>
              </a:ext>
            </a:extLst>
          </p:cNvPr>
          <p:cNvSpPr txBox="1"/>
          <p:nvPr/>
        </p:nvSpPr>
        <p:spPr>
          <a:xfrm>
            <a:off x="1860329" y="6334780"/>
            <a:ext cx="8912773" cy="523220"/>
          </a:xfrm>
          <a:prstGeom prst="rect">
            <a:avLst/>
          </a:prstGeom>
          <a:solidFill>
            <a:schemeClr val="accent2">
              <a:lumMod val="20000"/>
              <a:lumOff val="80000"/>
            </a:schemeClr>
          </a:solidFill>
        </p:spPr>
        <p:txBody>
          <a:bodyPr wrap="square" rtlCol="0">
            <a:spAutoFit/>
          </a:bodyPr>
          <a:lstStyle/>
          <a:p>
            <a:r>
              <a:rPr lang="en-IN" sz="2800" b="1" dirty="0"/>
              <a:t>Grid for Needle Vibrator Placing -  for uniform compaction</a:t>
            </a:r>
          </a:p>
        </p:txBody>
      </p:sp>
      <p:sp>
        <p:nvSpPr>
          <p:cNvPr id="8" name="TextBox 7">
            <a:extLst>
              <a:ext uri="{FF2B5EF4-FFF2-40B4-BE49-F238E27FC236}">
                <a16:creationId xmlns:a16="http://schemas.microsoft.com/office/drawing/2014/main" id="{7309C381-E595-4B75-BA43-3D75FE86B4CC}"/>
              </a:ext>
            </a:extLst>
          </p:cNvPr>
          <p:cNvSpPr txBox="1"/>
          <p:nvPr/>
        </p:nvSpPr>
        <p:spPr>
          <a:xfrm>
            <a:off x="199479" y="94593"/>
            <a:ext cx="8545128" cy="523220"/>
          </a:xfrm>
          <a:prstGeom prst="rect">
            <a:avLst/>
          </a:prstGeom>
          <a:noFill/>
        </p:spPr>
        <p:txBody>
          <a:bodyPr wrap="square" rtlCol="0">
            <a:spAutoFit/>
          </a:bodyPr>
          <a:lstStyle/>
          <a:p>
            <a:r>
              <a:rPr lang="en-IN" sz="2800" b="1" dirty="0"/>
              <a:t>How to attain proper compaction with Needle Vibrator?</a:t>
            </a:r>
          </a:p>
        </p:txBody>
      </p:sp>
      <p:pic>
        <p:nvPicPr>
          <p:cNvPr id="1026" name="Picture 2" descr="YRK Wooden Palavelli 15 INCH">
            <a:extLst>
              <a:ext uri="{FF2B5EF4-FFF2-40B4-BE49-F238E27FC236}">
                <a16:creationId xmlns:a16="http://schemas.microsoft.com/office/drawing/2014/main" id="{B4DDE058-9E46-41F1-A253-DEA15CF5AC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479" y="3804337"/>
            <a:ext cx="5076715" cy="253044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595F994-513D-4981-A435-82D51065E04D}"/>
              </a:ext>
            </a:extLst>
          </p:cNvPr>
          <p:cNvSpPr txBox="1"/>
          <p:nvPr/>
        </p:nvSpPr>
        <p:spPr>
          <a:xfrm>
            <a:off x="141780" y="3935324"/>
            <a:ext cx="2596056" cy="369332"/>
          </a:xfrm>
          <a:prstGeom prst="rect">
            <a:avLst/>
          </a:prstGeom>
          <a:noFill/>
        </p:spPr>
        <p:txBody>
          <a:bodyPr wrap="square" rtlCol="0">
            <a:spAutoFit/>
          </a:bodyPr>
          <a:lstStyle/>
          <a:p>
            <a:r>
              <a:rPr lang="en-IN" b="1" dirty="0">
                <a:solidFill>
                  <a:srgbClr val="FF0000"/>
                </a:solidFill>
              </a:rPr>
              <a:t>Grid with Bamboo </a:t>
            </a:r>
          </a:p>
        </p:txBody>
      </p:sp>
    </p:spTree>
    <p:extLst>
      <p:ext uri="{BB962C8B-B14F-4D97-AF65-F5344CB8AC3E}">
        <p14:creationId xmlns:p14="http://schemas.microsoft.com/office/powerpoint/2010/main" val="4103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fade">
                                      <p:cBhvr>
                                        <p:cTn id="35" dur="1000"/>
                                        <p:tgtEl>
                                          <p:spTgt spid="1026"/>
                                        </p:tgtEl>
                                      </p:cBhvr>
                                    </p:animEffect>
                                    <p:anim calcmode="lin" valueType="num">
                                      <p:cBhvr>
                                        <p:cTn id="36" dur="1000" fill="hold"/>
                                        <p:tgtEl>
                                          <p:spTgt spid="1026"/>
                                        </p:tgtEl>
                                        <p:attrNameLst>
                                          <p:attrName>ppt_x</p:attrName>
                                        </p:attrNameLst>
                                      </p:cBhvr>
                                      <p:tavLst>
                                        <p:tav tm="0">
                                          <p:val>
                                            <p:strVal val="#ppt_x"/>
                                          </p:val>
                                        </p:tav>
                                        <p:tav tm="100000">
                                          <p:val>
                                            <p:strVal val="#ppt_x"/>
                                          </p:val>
                                        </p:tav>
                                      </p:tavLst>
                                    </p:anim>
                                    <p:anim calcmode="lin" valueType="num">
                                      <p:cBhvr>
                                        <p:cTn id="37"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BC423A-82A8-2840-ED03-6490994B79E3}"/>
              </a:ext>
            </a:extLst>
          </p:cNvPr>
          <p:cNvSpPr/>
          <p:nvPr/>
        </p:nvSpPr>
        <p:spPr>
          <a:xfrm>
            <a:off x="5571240" y="923828"/>
            <a:ext cx="6620760" cy="5934170"/>
          </a:xfrm>
          <a:prstGeom prst="rect">
            <a:avLst/>
          </a:prstGeom>
          <a:solidFill>
            <a:srgbClr val="C888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2800" dirty="0">
                <a:solidFill>
                  <a:prstClr val="white"/>
                </a:solidFill>
                <a:latin typeface="Calibri" panose="020F0502020204030204"/>
              </a:rPr>
              <a:t>They must be appropriate length so that same can be supported on side forms for tamping and compaction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2800" dirty="0">
                <a:solidFill>
                  <a:prstClr val="white"/>
                </a:solidFill>
                <a:latin typeface="Calibri" panose="020F0502020204030204"/>
              </a:rPr>
              <a:t>One screed vibrator shall have straight bottom for use on super-elevated sections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2800" dirty="0">
                <a:solidFill>
                  <a:prstClr val="white"/>
                </a:solidFill>
                <a:latin typeface="Calibri" panose="020F0502020204030204"/>
              </a:rPr>
              <a:t>Another screed vibrator specified parabolic camber </a:t>
            </a:r>
            <a:endParaRPr kumimoji="0" lang="en-IN"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Vibrating Screeds</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pic>
        <p:nvPicPr>
          <p:cNvPr id="5" name="Picture 4">
            <a:extLst>
              <a:ext uri="{FF2B5EF4-FFF2-40B4-BE49-F238E27FC236}">
                <a16:creationId xmlns:a16="http://schemas.microsoft.com/office/drawing/2014/main" id="{57003294-6830-2139-2EDA-B3B05451D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6"/>
            <a:ext cx="5571240" cy="5934170"/>
          </a:xfrm>
          <a:prstGeom prst="rect">
            <a:avLst/>
          </a:prstGeom>
        </p:spPr>
      </p:pic>
    </p:spTree>
    <p:extLst>
      <p:ext uri="{BB962C8B-B14F-4D97-AF65-F5344CB8AC3E}">
        <p14:creationId xmlns:p14="http://schemas.microsoft.com/office/powerpoint/2010/main" val="3549474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111846-FB0F-0A85-6FDC-788390BC5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9"/>
            <a:ext cx="12192000" cy="593417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Screeding &amp; Compacting – Combined Action</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13136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484AF2-097F-FCFA-A5B2-43EC7036C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9"/>
            <a:ext cx="12192000" cy="593417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Floating</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40169198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FA4156-A4C9-E7E5-3F20-73FD857E4A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23829"/>
            <a:ext cx="12191999" cy="593417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Trowelling</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3305308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203315-8E27-F0FA-E3C3-AA24550D52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9"/>
            <a:ext cx="12192000" cy="593417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Power Trowelling</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162014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Water Sheen</a:t>
            </a:r>
            <a:endParaRPr lang="en-IN" b="1" dirty="0">
              <a:solidFill>
                <a:schemeClr val="bg1"/>
              </a:solidFill>
            </a:endParaRPr>
          </a:p>
        </p:txBody>
      </p:sp>
      <p:pic>
        <p:nvPicPr>
          <p:cNvPr id="8" name="Picture 7">
            <a:extLst>
              <a:ext uri="{FF2B5EF4-FFF2-40B4-BE49-F238E27FC236}">
                <a16:creationId xmlns:a16="http://schemas.microsoft.com/office/drawing/2014/main" id="{9AE6C596-0DDB-FD47-8D7A-9017D72BA7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20102798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Texturing Tools</a:t>
            </a:r>
            <a:endParaRPr lang="en-IN" b="1" dirty="0">
              <a:solidFill>
                <a:schemeClr val="bg1"/>
              </a:solidFill>
            </a:endParaRPr>
          </a:p>
        </p:txBody>
      </p:sp>
      <p:pic>
        <p:nvPicPr>
          <p:cNvPr id="6" name="Picture 5">
            <a:extLst>
              <a:ext uri="{FF2B5EF4-FFF2-40B4-BE49-F238E27FC236}">
                <a16:creationId xmlns:a16="http://schemas.microsoft.com/office/drawing/2014/main" id="{D7218E52-1AA4-2DF6-F202-526E60645D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565"/>
            <a:ext cx="12192000" cy="6744872"/>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072265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Texturing – </a:t>
            </a:r>
            <a:r>
              <a:rPr lang="en-US" b="1" dirty="0" err="1">
                <a:solidFill>
                  <a:schemeClr val="bg1"/>
                </a:solidFill>
              </a:rPr>
              <a:t>Tining</a:t>
            </a:r>
            <a:r>
              <a:rPr lang="en-US" b="1" dirty="0">
                <a:solidFill>
                  <a:schemeClr val="bg1"/>
                </a:solidFill>
              </a:rPr>
              <a:t> Brush</a:t>
            </a:r>
            <a:endParaRPr lang="en-IN" b="1" dirty="0">
              <a:solidFill>
                <a:schemeClr val="bg1"/>
              </a:solidFill>
            </a:endParaRPr>
          </a:p>
        </p:txBody>
      </p:sp>
      <p:pic>
        <p:nvPicPr>
          <p:cNvPr id="5" name="Picture 4">
            <a:extLst>
              <a:ext uri="{FF2B5EF4-FFF2-40B4-BE49-F238E27FC236}">
                <a16:creationId xmlns:a16="http://schemas.microsoft.com/office/drawing/2014/main" id="{E7904FE6-907B-73FD-6024-F54180EA2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565"/>
            <a:ext cx="12192000" cy="6801436"/>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3663149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Texturing – Local Brush</a:t>
            </a:r>
            <a:endParaRPr lang="en-IN" b="1" dirty="0">
              <a:solidFill>
                <a:schemeClr val="bg1"/>
              </a:solidFill>
            </a:endParaRPr>
          </a:p>
        </p:txBody>
      </p:sp>
      <p:pic>
        <p:nvPicPr>
          <p:cNvPr id="6" name="Picture 5">
            <a:extLst>
              <a:ext uri="{FF2B5EF4-FFF2-40B4-BE49-F238E27FC236}">
                <a16:creationId xmlns:a16="http://schemas.microsoft.com/office/drawing/2014/main" id="{9A66A1F8-C2AA-D365-A328-CF562ADAA2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564"/>
            <a:ext cx="12192000" cy="6801436"/>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685776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Texturing – Broom</a:t>
            </a:r>
            <a:endParaRPr lang="en-IN" b="1" dirty="0">
              <a:solidFill>
                <a:schemeClr val="bg1"/>
              </a:solidFill>
            </a:endParaRPr>
          </a:p>
        </p:txBody>
      </p:sp>
      <p:pic>
        <p:nvPicPr>
          <p:cNvPr id="5" name="Picture 4">
            <a:extLst>
              <a:ext uri="{FF2B5EF4-FFF2-40B4-BE49-F238E27FC236}">
                <a16:creationId xmlns:a16="http://schemas.microsoft.com/office/drawing/2014/main" id="{CD888FB1-BE1A-EC99-51DA-410650271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564"/>
            <a:ext cx="12192000" cy="6801436"/>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
        <p:nvSpPr>
          <p:cNvPr id="7" name="Multiplication Sign 6">
            <a:extLst>
              <a:ext uri="{FF2B5EF4-FFF2-40B4-BE49-F238E27FC236}">
                <a16:creationId xmlns:a16="http://schemas.microsoft.com/office/drawing/2014/main" id="{1E3530A2-A5DF-D318-6BDF-522F45E78F7D}"/>
              </a:ext>
            </a:extLst>
          </p:cNvPr>
          <p:cNvSpPr/>
          <p:nvPr/>
        </p:nvSpPr>
        <p:spPr>
          <a:xfrm>
            <a:off x="546755" y="1046375"/>
            <a:ext cx="1187777" cy="1018095"/>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AA89B8F5-7EE1-22B9-46F0-535B2DA7CDCC}"/>
              </a:ext>
            </a:extLst>
          </p:cNvPr>
          <p:cNvSpPr/>
          <p:nvPr/>
        </p:nvSpPr>
        <p:spPr>
          <a:xfrm>
            <a:off x="75415" y="2007909"/>
            <a:ext cx="3591612" cy="735291"/>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Not Recommended as the width of the broom is less than 450 mm</a:t>
            </a:r>
            <a:endParaRPr lang="en-IN" dirty="0"/>
          </a:p>
        </p:txBody>
      </p:sp>
    </p:spTree>
    <p:extLst>
      <p:ext uri="{BB962C8B-B14F-4D97-AF65-F5344CB8AC3E}">
        <p14:creationId xmlns:p14="http://schemas.microsoft.com/office/powerpoint/2010/main" val="1177053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7B0E88-80EF-A100-6647-7D66093EC7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9"/>
            <a:ext cx="12192000" cy="593417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Initial Curing</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
        <p:nvSpPr>
          <p:cNvPr id="9" name="Rectangle 8">
            <a:extLst>
              <a:ext uri="{FF2B5EF4-FFF2-40B4-BE49-F238E27FC236}">
                <a16:creationId xmlns:a16="http://schemas.microsoft.com/office/drawing/2014/main" id="{36904AF5-7C42-4769-88BB-D1A5A80E8D3D}"/>
              </a:ext>
            </a:extLst>
          </p:cNvPr>
          <p:cNvSpPr/>
          <p:nvPr/>
        </p:nvSpPr>
        <p:spPr>
          <a:xfrm>
            <a:off x="-1" y="923829"/>
            <a:ext cx="8785781" cy="970959"/>
          </a:xfrm>
          <a:prstGeom prst="rect">
            <a:avLst/>
          </a:prstGeom>
          <a:solidFill>
            <a:srgbClr val="004F88"/>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dirty="0"/>
              <a:t>Why is it required – During Initial Setting Time, some times bleed water is evaporating from the surface faster than it is rising out from the concrete. When all the water gets evaporated from the surface, initial curing has to be done to minimize moisture loss</a:t>
            </a:r>
            <a:endParaRPr lang="en-IN" dirty="0"/>
          </a:p>
        </p:txBody>
      </p:sp>
    </p:spTree>
    <p:extLst>
      <p:ext uri="{BB962C8B-B14F-4D97-AF65-F5344CB8AC3E}">
        <p14:creationId xmlns:p14="http://schemas.microsoft.com/office/powerpoint/2010/main" val="3585711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D3A7F6-E21F-5320-7012-888A01513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9"/>
            <a:ext cx="12192000" cy="587760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Intermediate Curing</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
        <p:nvSpPr>
          <p:cNvPr id="9" name="Rectangle 8">
            <a:extLst>
              <a:ext uri="{FF2B5EF4-FFF2-40B4-BE49-F238E27FC236}">
                <a16:creationId xmlns:a16="http://schemas.microsoft.com/office/drawing/2014/main" id="{36904AF5-7C42-4769-88BB-D1A5A80E8D3D}"/>
              </a:ext>
            </a:extLst>
          </p:cNvPr>
          <p:cNvSpPr/>
          <p:nvPr/>
        </p:nvSpPr>
        <p:spPr>
          <a:xfrm>
            <a:off x="3091993" y="1376316"/>
            <a:ext cx="9030876" cy="970959"/>
          </a:xfrm>
          <a:prstGeom prst="rect">
            <a:avLst/>
          </a:prstGeom>
          <a:solidFill>
            <a:srgbClr val="004F88"/>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dirty="0"/>
              <a:t>Why is it required – Texturing and joint cutting are to be done before final curing (ponding/saturated burlap …) During this period,  to prevent loss of moisture curing compounds may be applied to form liquid forming membrane</a:t>
            </a:r>
            <a:endParaRPr lang="en-IN" dirty="0"/>
          </a:p>
        </p:txBody>
      </p:sp>
    </p:spTree>
    <p:extLst>
      <p:ext uri="{BB962C8B-B14F-4D97-AF65-F5344CB8AC3E}">
        <p14:creationId xmlns:p14="http://schemas.microsoft.com/office/powerpoint/2010/main" val="22789774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Texturing after Intermediate Curing</a:t>
            </a:r>
            <a:endParaRPr lang="en-IN" b="1" dirty="0">
              <a:solidFill>
                <a:schemeClr val="bg1"/>
              </a:solidFill>
            </a:endParaRPr>
          </a:p>
        </p:txBody>
      </p:sp>
      <p:pic>
        <p:nvPicPr>
          <p:cNvPr id="6" name="Picture 5">
            <a:extLst>
              <a:ext uri="{FF2B5EF4-FFF2-40B4-BE49-F238E27FC236}">
                <a16:creationId xmlns:a16="http://schemas.microsoft.com/office/drawing/2014/main" id="{B3C2F5D4-EE4D-FBA9-BA81-3933115B56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564"/>
            <a:ext cx="12191999" cy="6801437"/>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991388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Final Curing</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
        <p:nvSpPr>
          <p:cNvPr id="7" name="Rectangle 6">
            <a:extLst>
              <a:ext uri="{FF2B5EF4-FFF2-40B4-BE49-F238E27FC236}">
                <a16:creationId xmlns:a16="http://schemas.microsoft.com/office/drawing/2014/main" id="{9FC42E5A-512E-5CCC-B67D-6DE1DB708535}"/>
              </a:ext>
            </a:extLst>
          </p:cNvPr>
          <p:cNvSpPr/>
          <p:nvPr/>
        </p:nvSpPr>
        <p:spPr>
          <a:xfrm>
            <a:off x="984316" y="2561734"/>
            <a:ext cx="10369484" cy="1734532"/>
          </a:xfrm>
          <a:prstGeom prst="rect">
            <a:avLst/>
          </a:prstGeom>
          <a:solidFill>
            <a:srgbClr val="004F88"/>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4400" dirty="0"/>
              <a:t>Final Curing has to be done after completion of Texturing and Initial Cut of Jointing</a:t>
            </a:r>
            <a:endParaRPr lang="en-IN" sz="4400" dirty="0"/>
          </a:p>
        </p:txBody>
      </p:sp>
    </p:spTree>
    <p:extLst>
      <p:ext uri="{BB962C8B-B14F-4D97-AF65-F5344CB8AC3E}">
        <p14:creationId xmlns:p14="http://schemas.microsoft.com/office/powerpoint/2010/main" val="23066566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8A946F-16FC-01C0-92AF-83970D685B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9"/>
            <a:ext cx="12192000" cy="593417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Final Curing – Gunny Bags</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2835699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D715A0-E2F5-253A-BD83-99EF67C6A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9"/>
            <a:ext cx="12192000" cy="593417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Final Curing – Coconut Waste</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5665883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9.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3F9E68-1675-4A9C-8225-FCA9975D38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3829"/>
            <a:ext cx="12192000" cy="5934171"/>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56564"/>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Final Curing – Ponding</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60743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0.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609658-42F5-E3A9-6418-1C00B27C74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5"/>
            <a:ext cx="12192000" cy="6061434"/>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Mismatch – Construction &amp; Contraction Joint</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26991827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DBC01D-D53C-33F6-E19A-1F213183C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3"/>
            <a:ext cx="5984240" cy="597187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Vertical Construction Joint</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pic>
        <p:nvPicPr>
          <p:cNvPr id="6" name="Picture 5">
            <a:extLst>
              <a:ext uri="{FF2B5EF4-FFF2-40B4-BE49-F238E27FC236}">
                <a16:creationId xmlns:a16="http://schemas.microsoft.com/office/drawing/2014/main" id="{64064858-C706-D2BA-9150-85977BB2B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240" y="876692"/>
            <a:ext cx="6207760" cy="5981308"/>
          </a:xfrm>
          <a:prstGeom prst="rect">
            <a:avLst/>
          </a:prstGeom>
        </p:spPr>
      </p:pic>
    </p:spTree>
    <p:extLst>
      <p:ext uri="{BB962C8B-B14F-4D97-AF65-F5344CB8AC3E}">
        <p14:creationId xmlns:p14="http://schemas.microsoft.com/office/powerpoint/2010/main" val="10323678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CF20D7-4B66-94FD-A6B9-C2DA76A4E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5"/>
            <a:ext cx="12192000" cy="5971876"/>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Expansion Joint</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4801628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565FE1-C244-DFBE-BD9A-EA4026A44E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4"/>
            <a:ext cx="12192000" cy="5981306"/>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Expansion Joint @ Deck-slab</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2801680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4.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850AB81-F871-69C9-6E62-76584A818D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3"/>
            <a:ext cx="12192000" cy="597187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Cleaning Groove &amp; Debonding Strip</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8279320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D3D304-8105-9883-B9AB-7A2D73623B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4"/>
            <a:ext cx="12192000" cy="5981306"/>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Insertion of Debonding Strip</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4226654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6.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052B6A-7087-24D5-C6A1-7BB0FB5C34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4"/>
            <a:ext cx="12192000" cy="5981306"/>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Taping of Joints</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7326845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7.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9FC0D6-A114-D138-0F39-4C51C1FED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76694"/>
            <a:ext cx="12191999" cy="597187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Sealant Mix</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7614383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8.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72C4E9C-79D2-24E2-7460-1F638E4D4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3"/>
            <a:ext cx="12192000" cy="597187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Sealing of Joints</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27860062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9.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7A4B01-9DA8-4A4D-44C4-F58243EEBB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5"/>
            <a:ext cx="12192000" cy="5971876"/>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View of Filled-In Joint</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186286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0.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1686B2-C4A0-C64C-FB34-6D09656CA4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4"/>
            <a:ext cx="12192000" cy="5981306"/>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Bitumen Filled Joint</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233536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1.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D1E1AE-F3DD-311E-9F4A-C81BA0F180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300"/>
            <a:ext cx="12192000" cy="5981700"/>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Slump</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8428426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2.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4B8B377-72CF-997E-930A-35F56F69FF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3"/>
            <a:ext cx="12192000" cy="597187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Slump Cone Test</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3317734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3.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593B72-176C-4BD6-66F0-E05B7C3DA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68680"/>
            <a:ext cx="12192000" cy="5989320"/>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Slump Measurement</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2714609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4.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166A0A-F111-1ABE-BEB4-723F2E1203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3"/>
            <a:ext cx="12192000" cy="597187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True Slump</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41489967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5.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9ECEAE-DBFE-9CA0-A0C5-860339072B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3"/>
            <a:ext cx="12192000" cy="597187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Shear Slump</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40916121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6.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FEC81-BEDB-09AC-C1F5-69E0828030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3"/>
            <a:ext cx="12192000" cy="5971877"/>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Collapsible Slump</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515925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E338A8-36AC-3361-B24C-C263FDD66D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6694"/>
            <a:ext cx="12192000" cy="5981306"/>
          </a:xfrm>
          <a:prstGeom prst="rect">
            <a:avLst/>
          </a:prstGeom>
        </p:spPr>
      </p:pic>
      <p:sp>
        <p:nvSpPr>
          <p:cNvPr id="2" name="Title 1">
            <a:extLst>
              <a:ext uri="{FF2B5EF4-FFF2-40B4-BE49-F238E27FC236}">
                <a16:creationId xmlns:a16="http://schemas.microsoft.com/office/drawing/2014/main" id="{42146D87-089F-6CC4-4B59-D82F0E825032}"/>
              </a:ext>
            </a:extLst>
          </p:cNvPr>
          <p:cNvSpPr>
            <a:spLocks noGrp="1"/>
          </p:cNvSpPr>
          <p:nvPr>
            <p:ph type="title"/>
          </p:nvPr>
        </p:nvSpPr>
        <p:spPr>
          <a:xfrm>
            <a:off x="0" y="9429"/>
            <a:ext cx="12192000" cy="867265"/>
          </a:xfrm>
          <a:solidFill>
            <a:schemeClr val="accent2">
              <a:lumMod val="75000"/>
            </a:schemeClr>
          </a:solidFill>
          <a:ln w="9525">
            <a:solidFill>
              <a:schemeClr val="tx1"/>
            </a:solidFill>
          </a:ln>
        </p:spPr>
        <p:txBody>
          <a:bodyPr>
            <a:normAutofit/>
          </a:bodyPr>
          <a:lstStyle/>
          <a:p>
            <a:r>
              <a:rPr lang="en-US" b="1" dirty="0">
                <a:solidFill>
                  <a:schemeClr val="bg1"/>
                </a:solidFill>
              </a:rPr>
              <a:t>Slump Cone Test During Construction of CC Road</a:t>
            </a:r>
            <a:endParaRPr lang="en-IN" b="1" dirty="0">
              <a:solidFill>
                <a:schemeClr val="bg1"/>
              </a:solidFill>
            </a:endParaRPr>
          </a:p>
        </p:txBody>
      </p:sp>
      <p:sp>
        <p:nvSpPr>
          <p:cNvPr id="4" name="Action Button: Go Forward or Next 3">
            <a:hlinkClick r:id="" action="ppaction://hlinkshowjump?jump=nextslide" highlightClick="1"/>
            <a:extLst>
              <a:ext uri="{FF2B5EF4-FFF2-40B4-BE49-F238E27FC236}">
                <a16:creationId xmlns:a16="http://schemas.microsoft.com/office/drawing/2014/main" id="{B3B2EFA7-D1AB-72FD-1B9E-6870F0EB7F61}"/>
              </a:ext>
            </a:extLst>
          </p:cNvPr>
          <p:cNvSpPr/>
          <p:nvPr/>
        </p:nvSpPr>
        <p:spPr>
          <a:xfrm>
            <a:off x="11353800" y="6457362"/>
            <a:ext cx="838200" cy="400638"/>
          </a:xfrm>
          <a:prstGeom prst="actionButtonForwardNex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rPr>
              <a:t>Next</a:t>
            </a:r>
          </a:p>
        </p:txBody>
      </p:sp>
    </p:spTree>
    <p:extLst>
      <p:ext uri="{BB962C8B-B14F-4D97-AF65-F5344CB8AC3E}">
        <p14:creationId xmlns:p14="http://schemas.microsoft.com/office/powerpoint/2010/main" val="15146991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2558</TotalTime>
  <Words>4048</Words>
  <Application>Microsoft Office PowerPoint</Application>
  <PresentationFormat>Widescreen</PresentationFormat>
  <Paragraphs>711</Paragraphs>
  <Slides>97</Slides>
  <Notes>6</Notes>
  <HiddenSlides>56</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97</vt:i4>
      </vt:variant>
      <vt:variant>
        <vt:lpstr>Custom Shows</vt:lpstr>
      </vt:variant>
      <vt:variant>
        <vt:i4>16</vt:i4>
      </vt:variant>
    </vt:vector>
  </HeadingPairs>
  <TitlesOfParts>
    <vt:vector size="120" baseType="lpstr">
      <vt:lpstr>Arial</vt:lpstr>
      <vt:lpstr>Calibri</vt:lpstr>
      <vt:lpstr>Calibri Light</vt:lpstr>
      <vt:lpstr>Cambria Math</vt:lpstr>
      <vt:lpstr>Verdana</vt:lpstr>
      <vt:lpstr>Wingdings</vt:lpstr>
      <vt:lpstr>Office Theme</vt:lpstr>
      <vt:lpstr>Construction and Quality Assurance/Control of Conventional Cement Concrete Pavements</vt:lpstr>
      <vt:lpstr>Acknowledgements</vt:lpstr>
      <vt:lpstr>Scope</vt:lpstr>
      <vt:lpstr>Low-Volume Roads vs High-Volume Roads</vt:lpstr>
      <vt:lpstr>Village Roads – Main Roads &amp; Internal Roads</vt:lpstr>
      <vt:lpstr>NREGS (AP) Guidelines for Internal /Village Roads </vt:lpstr>
      <vt:lpstr>What are Rigid Pavements</vt:lpstr>
      <vt:lpstr>Basics of Design</vt:lpstr>
      <vt:lpstr>What is Cement Concrete</vt:lpstr>
      <vt:lpstr>Preliminaries</vt:lpstr>
      <vt:lpstr>Design Factors</vt:lpstr>
      <vt:lpstr>Design Outcomes</vt:lpstr>
      <vt:lpstr>Importance of Joint Spacing</vt:lpstr>
      <vt:lpstr>Importance of Joint Spacing</vt:lpstr>
      <vt:lpstr>Default Design Parameters</vt:lpstr>
      <vt:lpstr>Empirical Methods of Determination of Subgrade CBR</vt:lpstr>
      <vt:lpstr>Mix Design</vt:lpstr>
      <vt:lpstr>Construction</vt:lpstr>
      <vt:lpstr>Construction</vt:lpstr>
      <vt:lpstr>Materials</vt:lpstr>
      <vt:lpstr>Plant, Tools, and Equipment</vt:lpstr>
      <vt:lpstr>Field Equipment for Quality Assurance/Quality Control</vt:lpstr>
      <vt:lpstr>Construction Process</vt:lpstr>
      <vt:lpstr>Form Work/Separation Membrane</vt:lpstr>
      <vt:lpstr>Mixing of Concrete</vt:lpstr>
      <vt:lpstr>Placement of Concrete</vt:lpstr>
      <vt:lpstr>Placement of Concrete - Workability</vt:lpstr>
      <vt:lpstr>Compaction of Concrete</vt:lpstr>
      <vt:lpstr>Finishing</vt:lpstr>
      <vt:lpstr>Removal of Forms</vt:lpstr>
      <vt:lpstr>Texturing</vt:lpstr>
      <vt:lpstr>Curing</vt:lpstr>
      <vt:lpstr>Curing - Stages</vt:lpstr>
      <vt:lpstr>Construction of Joints</vt:lpstr>
      <vt:lpstr>Sealing of Joints</vt:lpstr>
      <vt:lpstr>Quality Assurance &amp; Quality Control</vt:lpstr>
      <vt:lpstr>Sequence of Construction Operations [Timelines]</vt:lpstr>
      <vt:lpstr>References (CivilApps: https://www.civilapps.in)</vt:lpstr>
      <vt:lpstr>PowerPoint Presentation</vt:lpstr>
      <vt:lpstr>PowerPoint Presentation</vt:lpstr>
      <vt:lpstr>Cement</vt:lpstr>
      <vt:lpstr>Relative comparison of  OPC and PPC</vt:lpstr>
      <vt:lpstr>Grade of Cement</vt:lpstr>
      <vt:lpstr>Coarse Aggregate</vt:lpstr>
      <vt:lpstr>Specification of Coarse Aggregate</vt:lpstr>
      <vt:lpstr>Grading requirement of Coarse Aggregate for nominal mix (1:2:4)</vt:lpstr>
      <vt:lpstr>Grading requirement of Combined Aggregate </vt:lpstr>
      <vt:lpstr>Specification of Fine Aggregates</vt:lpstr>
      <vt:lpstr>Zone of Fine Aggregates (% Passing)</vt:lpstr>
      <vt:lpstr>Zone of Sand</vt:lpstr>
      <vt:lpstr>Specification for Water</vt:lpstr>
      <vt:lpstr>Specification for Admixtures</vt:lpstr>
      <vt:lpstr>Specification for Sealing Compounds</vt:lpstr>
      <vt:lpstr>Fibers</vt:lpstr>
      <vt:lpstr>Joint Filler Board for Expansion Joints</vt:lpstr>
      <vt:lpstr>Ready Mix Concrete</vt:lpstr>
      <vt:lpstr>Ajax Concrete Mixer</vt:lpstr>
      <vt:lpstr>Concrete Mixing by Millers (Small Job Works)</vt:lpstr>
      <vt:lpstr>PowerPoint Presentation</vt:lpstr>
      <vt:lpstr>PowerPoint Presentation</vt:lpstr>
      <vt:lpstr>PowerPoint Presentation</vt:lpstr>
      <vt:lpstr>PowerPoint Presentation</vt:lpstr>
      <vt:lpstr>Vibrating Screeds</vt:lpstr>
      <vt:lpstr>Screeding &amp; Compacting – Combined Action</vt:lpstr>
      <vt:lpstr>Floating</vt:lpstr>
      <vt:lpstr>Trowelling</vt:lpstr>
      <vt:lpstr>Power Trowelling</vt:lpstr>
      <vt:lpstr>Water Sheen</vt:lpstr>
      <vt:lpstr>Texturing Tools</vt:lpstr>
      <vt:lpstr>Texturing – Tining Brush</vt:lpstr>
      <vt:lpstr>Texturing – Local Brush</vt:lpstr>
      <vt:lpstr>Texturing – Broom</vt:lpstr>
      <vt:lpstr>Initial Curing</vt:lpstr>
      <vt:lpstr>Intermediate Curing</vt:lpstr>
      <vt:lpstr>Texturing after Intermediate Curing</vt:lpstr>
      <vt:lpstr>Final Curing</vt:lpstr>
      <vt:lpstr>Final Curing – Gunny Bags</vt:lpstr>
      <vt:lpstr>Final Curing – Coconut Waste</vt:lpstr>
      <vt:lpstr>Final Curing – Ponding</vt:lpstr>
      <vt:lpstr>Mismatch – Construction &amp; Contraction Joint</vt:lpstr>
      <vt:lpstr>Vertical Construction Joint</vt:lpstr>
      <vt:lpstr>Expansion Joint</vt:lpstr>
      <vt:lpstr>Expansion Joint @ Deck-slab</vt:lpstr>
      <vt:lpstr>Cleaning Groove &amp; Debonding Strip</vt:lpstr>
      <vt:lpstr>Insertion of Debonding Strip</vt:lpstr>
      <vt:lpstr>Taping of Joints</vt:lpstr>
      <vt:lpstr>Sealant Mix</vt:lpstr>
      <vt:lpstr>Sealing of Joints</vt:lpstr>
      <vt:lpstr>View of Filled-In Joint</vt:lpstr>
      <vt:lpstr>Bitumen Filled Joint</vt:lpstr>
      <vt:lpstr>Slump</vt:lpstr>
      <vt:lpstr>Slump Cone Test</vt:lpstr>
      <vt:lpstr>Slump Measurement</vt:lpstr>
      <vt:lpstr>True Slump</vt:lpstr>
      <vt:lpstr>Shear Slump</vt:lpstr>
      <vt:lpstr>Collapsible Slump</vt:lpstr>
      <vt:lpstr>Slump Cone Test During Construction of CC Road</vt:lpstr>
      <vt:lpstr>Cement</vt:lpstr>
      <vt:lpstr>Coarse Aggregate</vt:lpstr>
      <vt:lpstr>Fine Aggregate</vt:lpstr>
      <vt:lpstr>Water</vt:lpstr>
      <vt:lpstr>Admixtures</vt:lpstr>
      <vt:lpstr>Concrete Mixing</vt:lpstr>
      <vt:lpstr>Concrete Compaction</vt:lpstr>
      <vt:lpstr>Finishing</vt:lpstr>
      <vt:lpstr>Texturing</vt:lpstr>
      <vt:lpstr>Curing</vt:lpstr>
      <vt:lpstr>Joints</vt:lpstr>
      <vt:lpstr>Sealing</vt:lpstr>
      <vt:lpstr>Slump</vt:lpstr>
      <vt:lpstr>Sealing Compounds</vt:lpstr>
      <vt:lpstr>Fibers</vt:lpstr>
      <vt:lpstr>Joint Filler Board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Narasimha Rao Yaganti</dc:creator>
  <cp:lastModifiedBy>Narasimha Rao Yaganti</cp:lastModifiedBy>
  <cp:revision>346</cp:revision>
  <dcterms:created xsi:type="dcterms:W3CDTF">2024-08-28T05:55:03Z</dcterms:created>
  <dcterms:modified xsi:type="dcterms:W3CDTF">2026-04-14T04:15:04Z</dcterms:modified>
</cp:coreProperties>
</file>